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61"/>
  </p:notesMasterIdLst>
  <p:sldIdLst>
    <p:sldId id="256" r:id="rId2"/>
    <p:sldId id="344" r:id="rId3"/>
    <p:sldId id="345" r:id="rId4"/>
    <p:sldId id="346" r:id="rId5"/>
    <p:sldId id="347" r:id="rId6"/>
    <p:sldId id="307" r:id="rId7"/>
    <p:sldId id="285" r:id="rId8"/>
    <p:sldId id="319" r:id="rId9"/>
    <p:sldId id="320" r:id="rId10"/>
    <p:sldId id="286" r:id="rId11"/>
    <p:sldId id="287" r:id="rId12"/>
    <p:sldId id="308" r:id="rId13"/>
    <p:sldId id="288" r:id="rId14"/>
    <p:sldId id="289" r:id="rId15"/>
    <p:sldId id="290" r:id="rId16"/>
    <p:sldId id="291" r:id="rId17"/>
    <p:sldId id="293" r:id="rId18"/>
    <p:sldId id="294" r:id="rId19"/>
    <p:sldId id="295" r:id="rId20"/>
    <p:sldId id="296" r:id="rId21"/>
    <p:sldId id="297" r:id="rId22"/>
    <p:sldId id="298" r:id="rId23"/>
    <p:sldId id="299" r:id="rId24"/>
    <p:sldId id="312" r:id="rId25"/>
    <p:sldId id="300" r:id="rId26"/>
    <p:sldId id="301" r:id="rId27"/>
    <p:sldId id="302" r:id="rId28"/>
    <p:sldId id="303" r:id="rId29"/>
    <p:sldId id="304" r:id="rId30"/>
    <p:sldId id="305" r:id="rId31"/>
    <p:sldId id="306" r:id="rId32"/>
    <p:sldId id="321" r:id="rId33"/>
    <p:sldId id="276" r:id="rId34"/>
    <p:sldId id="292" r:id="rId35"/>
    <p:sldId id="326" r:id="rId36"/>
    <p:sldId id="328" r:id="rId37"/>
    <p:sldId id="329" r:id="rId38"/>
    <p:sldId id="330" r:id="rId39"/>
    <p:sldId id="331" r:id="rId40"/>
    <p:sldId id="332" r:id="rId41"/>
    <p:sldId id="333" r:id="rId42"/>
    <p:sldId id="334" r:id="rId43"/>
    <p:sldId id="335" r:id="rId44"/>
    <p:sldId id="336" r:id="rId45"/>
    <p:sldId id="337" r:id="rId46"/>
    <p:sldId id="338" r:id="rId47"/>
    <p:sldId id="339" r:id="rId48"/>
    <p:sldId id="340" r:id="rId49"/>
    <p:sldId id="341" r:id="rId50"/>
    <p:sldId id="342" r:id="rId51"/>
    <p:sldId id="343" r:id="rId52"/>
    <p:sldId id="311" r:id="rId53"/>
    <p:sldId id="309" r:id="rId54"/>
    <p:sldId id="310" r:id="rId55"/>
    <p:sldId id="322" r:id="rId56"/>
    <p:sldId id="316" r:id="rId57"/>
    <p:sldId id="313" r:id="rId58"/>
    <p:sldId id="315" r:id="rId59"/>
    <p:sldId id="314" r:id="rId6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Garamond" pitchFamily="18" charset="0"/>
        <a:ea typeface="+mn-ea"/>
        <a:cs typeface="+mn-cs"/>
      </a:defRPr>
    </a:lvl1pPr>
    <a:lvl2pPr marL="457200" algn="l" rtl="0" eaLnBrk="0" fontAlgn="base" hangingPunct="0">
      <a:spcBef>
        <a:spcPct val="0"/>
      </a:spcBef>
      <a:spcAft>
        <a:spcPct val="0"/>
      </a:spcAft>
      <a:defRPr kern="1200">
        <a:solidFill>
          <a:schemeClr val="tx1"/>
        </a:solidFill>
        <a:latin typeface="Garamond" pitchFamily="18" charset="0"/>
        <a:ea typeface="+mn-ea"/>
        <a:cs typeface="+mn-cs"/>
      </a:defRPr>
    </a:lvl2pPr>
    <a:lvl3pPr marL="914400" algn="l" rtl="0" eaLnBrk="0" fontAlgn="base" hangingPunct="0">
      <a:spcBef>
        <a:spcPct val="0"/>
      </a:spcBef>
      <a:spcAft>
        <a:spcPct val="0"/>
      </a:spcAft>
      <a:defRPr kern="1200">
        <a:solidFill>
          <a:schemeClr val="tx1"/>
        </a:solidFill>
        <a:latin typeface="Garamond" pitchFamily="18" charset="0"/>
        <a:ea typeface="+mn-ea"/>
        <a:cs typeface="+mn-cs"/>
      </a:defRPr>
    </a:lvl3pPr>
    <a:lvl4pPr marL="1371600" algn="l" rtl="0" eaLnBrk="0" fontAlgn="base" hangingPunct="0">
      <a:spcBef>
        <a:spcPct val="0"/>
      </a:spcBef>
      <a:spcAft>
        <a:spcPct val="0"/>
      </a:spcAft>
      <a:defRPr kern="1200">
        <a:solidFill>
          <a:schemeClr val="tx1"/>
        </a:solidFill>
        <a:latin typeface="Garamond" pitchFamily="18" charset="0"/>
        <a:ea typeface="+mn-ea"/>
        <a:cs typeface="+mn-cs"/>
      </a:defRPr>
    </a:lvl4pPr>
    <a:lvl5pPr marL="1828800" algn="l" rtl="0" eaLnBrk="0" fontAlgn="base" hangingPunct="0">
      <a:spcBef>
        <a:spcPct val="0"/>
      </a:spcBef>
      <a:spcAft>
        <a:spcPct val="0"/>
      </a:spcAft>
      <a:defRPr kern="1200">
        <a:solidFill>
          <a:schemeClr val="tx1"/>
        </a:solidFill>
        <a:latin typeface="Garamond" pitchFamily="18" charset="0"/>
        <a:ea typeface="+mn-ea"/>
        <a:cs typeface="+mn-cs"/>
      </a:defRPr>
    </a:lvl5pPr>
    <a:lvl6pPr marL="2286000" algn="l" defTabSz="914400" rtl="0" eaLnBrk="1" latinLnBrk="0" hangingPunct="1">
      <a:defRPr kern="1200">
        <a:solidFill>
          <a:schemeClr val="tx1"/>
        </a:solidFill>
        <a:latin typeface="Garamond" pitchFamily="18" charset="0"/>
        <a:ea typeface="+mn-ea"/>
        <a:cs typeface="+mn-cs"/>
      </a:defRPr>
    </a:lvl6pPr>
    <a:lvl7pPr marL="2743200" algn="l" defTabSz="914400" rtl="0" eaLnBrk="1" latinLnBrk="0" hangingPunct="1">
      <a:defRPr kern="1200">
        <a:solidFill>
          <a:schemeClr val="tx1"/>
        </a:solidFill>
        <a:latin typeface="Garamond" pitchFamily="18" charset="0"/>
        <a:ea typeface="+mn-ea"/>
        <a:cs typeface="+mn-cs"/>
      </a:defRPr>
    </a:lvl7pPr>
    <a:lvl8pPr marL="3200400" algn="l" defTabSz="914400" rtl="0" eaLnBrk="1" latinLnBrk="0" hangingPunct="1">
      <a:defRPr kern="1200">
        <a:solidFill>
          <a:schemeClr val="tx1"/>
        </a:solidFill>
        <a:latin typeface="Garamond" pitchFamily="18" charset="0"/>
        <a:ea typeface="+mn-ea"/>
        <a:cs typeface="+mn-cs"/>
      </a:defRPr>
    </a:lvl8pPr>
    <a:lvl9pPr marL="3657600" algn="l" defTabSz="914400" rtl="0" eaLnBrk="1" latinLnBrk="0" hangingPunct="1">
      <a:defRPr kern="1200">
        <a:solidFill>
          <a:schemeClr val="tx1"/>
        </a:solidFill>
        <a:latin typeface="Garamond"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FF"/>
    <a:srgbClr val="CC00FF"/>
    <a:srgbClr val="FF33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3076"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5A0E1CE8-ADAA-423F-A3E8-E533B7D33D0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FCF02C50-BFF1-4C40-85C1-513C47F054D2}" type="slidenum">
              <a:rPr lang="en-US" altLang="en-US"/>
              <a:pPr/>
              <a:t>1</a:t>
            </a:fld>
            <a:endParaRPr lang="en-US" altLang="en-US"/>
          </a:p>
        </p:txBody>
      </p:sp>
      <p:sp>
        <p:nvSpPr>
          <p:cNvPr id="5123" name="Rectangle 2"/>
          <p:cNvSpPr>
            <a:spLocks noRot="1" noChangeArrowheads="1" noTextEdit="1"/>
          </p:cNvSpPr>
          <p:nvPr>
            <p:ph type="sldImg"/>
          </p:nvPr>
        </p:nvSpPr>
        <p:spPr>
          <a:ln/>
        </p:spPr>
      </p:sp>
      <p:sp>
        <p:nvSpPr>
          <p:cNvPr id="5124" name="Rectangle 3"/>
          <p:cNvSpPr>
            <a:spLocks noGrp="1" noChangeArrowheads="1"/>
          </p:cNvSpPr>
          <p:nvPr>
            <p:ph type="body" idx="1"/>
          </p:nvPr>
        </p:nvSpPr>
        <p:spPr>
          <a:noFill/>
          <a:ln/>
        </p:spPr>
        <p:txBody>
          <a:bodyPr/>
          <a:lstStyle/>
          <a:p>
            <a:pPr eaLnBrk="1" hangingPunct="1"/>
            <a:endParaRPr lang="en-US"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FBCB9FD5-164E-4810-8017-E656FDBFD1AD}" type="slidenum">
              <a:rPr lang="en-US" altLang="en-US"/>
              <a:pPr/>
              <a:t>13</a:t>
            </a:fld>
            <a:endParaRPr lang="en-US" altLang="en-US"/>
          </a:p>
        </p:txBody>
      </p:sp>
      <p:sp>
        <p:nvSpPr>
          <p:cNvPr id="40963" name="Rectangle 2"/>
          <p:cNvSpPr>
            <a:spLocks noRot="1" noChangeArrowheads="1" noTextEdit="1"/>
          </p:cNvSpPr>
          <p:nvPr>
            <p:ph type="sldImg"/>
          </p:nvPr>
        </p:nvSpPr>
        <p:spPr>
          <a:ln/>
        </p:spPr>
      </p:sp>
      <p:sp>
        <p:nvSpPr>
          <p:cNvPr id="4096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9C16B0F9-B65C-412D-971C-C5832C2189B5}" type="slidenum">
              <a:rPr lang="en-US" altLang="en-US"/>
              <a:pPr/>
              <a:t>14</a:t>
            </a:fld>
            <a:endParaRPr lang="en-US" altLang="en-US"/>
          </a:p>
        </p:txBody>
      </p:sp>
      <p:sp>
        <p:nvSpPr>
          <p:cNvPr id="43011" name="Rectangle 2"/>
          <p:cNvSpPr>
            <a:spLocks noRot="1" noChangeArrowheads="1" noTextEdit="1"/>
          </p:cNvSpPr>
          <p:nvPr>
            <p:ph type="sldImg"/>
          </p:nvPr>
        </p:nvSpPr>
        <p:spPr>
          <a:ln/>
        </p:spPr>
      </p:sp>
      <p:sp>
        <p:nvSpPr>
          <p:cNvPr id="4301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ECAEBA82-05D3-4055-9C56-B4D7B2EAD259}" type="slidenum">
              <a:rPr lang="en-US" altLang="en-US"/>
              <a:pPr/>
              <a:t>15</a:t>
            </a:fld>
            <a:endParaRPr lang="en-US" altLang="en-US"/>
          </a:p>
        </p:txBody>
      </p:sp>
      <p:sp>
        <p:nvSpPr>
          <p:cNvPr id="45059" name="Rectangle 2"/>
          <p:cNvSpPr>
            <a:spLocks noRot="1" noChangeArrowheads="1" noTextEdit="1"/>
          </p:cNvSpPr>
          <p:nvPr>
            <p:ph type="sldImg"/>
          </p:nvPr>
        </p:nvSpPr>
        <p:spPr>
          <a:ln/>
        </p:spPr>
      </p:sp>
      <p:sp>
        <p:nvSpPr>
          <p:cNvPr id="4506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356F61C5-1E9A-4820-9666-B60B382DF759}" type="slidenum">
              <a:rPr lang="en-US" altLang="en-US"/>
              <a:pPr/>
              <a:t>16</a:t>
            </a:fld>
            <a:endParaRPr lang="en-US" altLang="en-US"/>
          </a:p>
        </p:txBody>
      </p:sp>
      <p:sp>
        <p:nvSpPr>
          <p:cNvPr id="47107" name="Rectangle 2"/>
          <p:cNvSpPr>
            <a:spLocks noRo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D3BB11A-B5D8-45E7-86E1-87F261C3B784}" type="slidenum">
              <a:rPr lang="en-US" altLang="en-US"/>
              <a:pPr/>
              <a:t>17</a:t>
            </a:fld>
            <a:endParaRPr lang="en-US" altLang="en-US"/>
          </a:p>
        </p:txBody>
      </p:sp>
      <p:sp>
        <p:nvSpPr>
          <p:cNvPr id="49155" name="Rectangle 2"/>
          <p:cNvSpPr>
            <a:spLocks noRot="1" noChangeArrowheads="1" noTextEdit="1"/>
          </p:cNvSpPr>
          <p:nvPr>
            <p:ph type="sldImg"/>
          </p:nvPr>
        </p:nvSpPr>
        <p:spPr>
          <a:ln/>
        </p:spPr>
      </p:sp>
      <p:sp>
        <p:nvSpPr>
          <p:cNvPr id="4915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E6CA88BE-1AAF-4E22-854F-03E5AE217882}" type="slidenum">
              <a:rPr lang="en-US" altLang="en-US"/>
              <a:pPr/>
              <a:t>18</a:t>
            </a:fld>
            <a:endParaRPr lang="en-US" altLang="en-US"/>
          </a:p>
        </p:txBody>
      </p:sp>
      <p:sp>
        <p:nvSpPr>
          <p:cNvPr id="51203" name="Rectangle 2"/>
          <p:cNvSpPr>
            <a:spLocks noRot="1" noChangeArrowheads="1" noTextEdit="1"/>
          </p:cNvSpPr>
          <p:nvPr>
            <p:ph type="sldImg"/>
          </p:nvPr>
        </p:nvSpPr>
        <p:spPr>
          <a:ln/>
        </p:spPr>
      </p:sp>
      <p:sp>
        <p:nvSpPr>
          <p:cNvPr id="5120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F03BD024-8289-446E-9B8A-A7DB84D519B3}" type="slidenum">
              <a:rPr lang="en-US" altLang="en-US"/>
              <a:pPr/>
              <a:t>19</a:t>
            </a:fld>
            <a:endParaRPr lang="en-US" altLang="en-US"/>
          </a:p>
        </p:txBody>
      </p:sp>
      <p:sp>
        <p:nvSpPr>
          <p:cNvPr id="53251" name="Rectangle 2"/>
          <p:cNvSpPr>
            <a:spLocks noRot="1" noChangeArrowheads="1" noTextEdit="1"/>
          </p:cNvSpPr>
          <p:nvPr>
            <p:ph type="sldImg"/>
          </p:nvPr>
        </p:nvSpPr>
        <p:spPr>
          <a:ln/>
        </p:spPr>
      </p:sp>
      <p:sp>
        <p:nvSpPr>
          <p:cNvPr id="5325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0D291491-32EE-433D-8DA3-794341CF2D2A}" type="slidenum">
              <a:rPr lang="en-US" altLang="en-US"/>
              <a:pPr/>
              <a:t>20</a:t>
            </a:fld>
            <a:endParaRPr lang="en-US" altLang="en-US"/>
          </a:p>
        </p:txBody>
      </p:sp>
      <p:sp>
        <p:nvSpPr>
          <p:cNvPr id="55299" name="Rectangle 2"/>
          <p:cNvSpPr>
            <a:spLocks noRot="1" noChangeArrowheads="1" noTextEdit="1"/>
          </p:cNvSpPr>
          <p:nvPr>
            <p:ph type="sldImg"/>
          </p:nvPr>
        </p:nvSpPr>
        <p:spPr>
          <a:ln/>
        </p:spPr>
      </p:sp>
      <p:sp>
        <p:nvSpPr>
          <p:cNvPr id="5530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E351EFB-6833-46A6-9EB7-F14BB2B9B2FF}" type="slidenum">
              <a:rPr lang="en-US" altLang="en-US"/>
              <a:pPr/>
              <a:t>21</a:t>
            </a:fld>
            <a:endParaRPr lang="en-US" altLang="en-US"/>
          </a:p>
        </p:txBody>
      </p:sp>
      <p:sp>
        <p:nvSpPr>
          <p:cNvPr id="57347" name="Rectangle 2"/>
          <p:cNvSpPr>
            <a:spLocks noRot="1" noChangeArrowheads="1" noTextEdit="1"/>
          </p:cNvSpPr>
          <p:nvPr>
            <p:ph type="sldImg"/>
          </p:nvPr>
        </p:nvSpPr>
        <p:spPr>
          <a:ln/>
        </p:spPr>
      </p:sp>
      <p:sp>
        <p:nvSpPr>
          <p:cNvPr id="5734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7EA889A3-B5CB-4C39-9D20-5842F669DF0A}" type="slidenum">
              <a:rPr lang="en-US" altLang="en-US"/>
              <a:pPr/>
              <a:t>22</a:t>
            </a:fld>
            <a:endParaRPr lang="en-US" altLang="en-US"/>
          </a:p>
        </p:txBody>
      </p:sp>
      <p:sp>
        <p:nvSpPr>
          <p:cNvPr id="59395" name="Rectangle 2"/>
          <p:cNvSpPr>
            <a:spLocks noRot="1" noChangeArrowheads="1" noTextEdit="1"/>
          </p:cNvSpPr>
          <p:nvPr>
            <p:ph type="sldImg"/>
          </p:nvPr>
        </p:nvSpPr>
        <p:spPr>
          <a:ln/>
        </p:spPr>
      </p:sp>
      <p:sp>
        <p:nvSpPr>
          <p:cNvPr id="5939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E02C53B3-5517-4C56-9CC8-6962FDE6013C}" type="slidenum">
              <a:rPr lang="en-US"/>
              <a:pPr/>
              <a:t>2</a:t>
            </a:fld>
            <a:endParaRPr lang="en-US"/>
          </a:p>
        </p:txBody>
      </p:sp>
      <p:sp>
        <p:nvSpPr>
          <p:cNvPr id="50177"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0178" name="Rectangle 2"/>
          <p:cNvSpPr txBox="1">
            <a:spLocks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8E1F094-4062-428D-9514-8FF21077EA7C}" type="slidenum">
              <a:rPr lang="en-US" altLang="en-US"/>
              <a:pPr/>
              <a:t>23</a:t>
            </a:fld>
            <a:endParaRPr lang="en-US" altLang="en-US"/>
          </a:p>
        </p:txBody>
      </p:sp>
      <p:sp>
        <p:nvSpPr>
          <p:cNvPr id="61443" name="Rectangle 2"/>
          <p:cNvSpPr>
            <a:spLocks noRot="1" noChangeArrowheads="1" noTextEdit="1"/>
          </p:cNvSpPr>
          <p:nvPr>
            <p:ph type="sldImg"/>
          </p:nvPr>
        </p:nvSpPr>
        <p:spPr>
          <a:ln/>
        </p:spPr>
      </p:sp>
      <p:sp>
        <p:nvSpPr>
          <p:cNvPr id="6144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EA764EEC-0A0A-4E0D-9654-01B6019DCE4D}" type="slidenum">
              <a:rPr lang="en-US" altLang="en-US"/>
              <a:pPr/>
              <a:t>24</a:t>
            </a:fld>
            <a:endParaRPr lang="en-US" altLang="en-US"/>
          </a:p>
        </p:txBody>
      </p:sp>
      <p:sp>
        <p:nvSpPr>
          <p:cNvPr id="63491" name="Rectangle 2"/>
          <p:cNvSpPr>
            <a:spLocks noRot="1" noChangeArrowheads="1" noTextEdit="1"/>
          </p:cNvSpPr>
          <p:nvPr>
            <p:ph type="sldImg"/>
          </p:nvPr>
        </p:nvSpPr>
        <p:spPr>
          <a:xfrm>
            <a:off x="1144588" y="685800"/>
            <a:ext cx="4572000" cy="3429000"/>
          </a:xfrm>
          <a:ln/>
        </p:spPr>
      </p:sp>
      <p:sp>
        <p:nvSpPr>
          <p:cNvPr id="6349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2B84B5A4-5001-4459-9548-BB075780B196}" type="slidenum">
              <a:rPr lang="en-US" altLang="en-US"/>
              <a:pPr/>
              <a:t>25</a:t>
            </a:fld>
            <a:endParaRPr lang="en-US" altLang="en-US"/>
          </a:p>
        </p:txBody>
      </p:sp>
      <p:sp>
        <p:nvSpPr>
          <p:cNvPr id="65539" name="Rectangle 2"/>
          <p:cNvSpPr>
            <a:spLocks noRot="1" noChangeArrowheads="1" noTextEdit="1"/>
          </p:cNvSpPr>
          <p:nvPr>
            <p:ph type="sldImg"/>
          </p:nvPr>
        </p:nvSpPr>
        <p:spPr>
          <a:ln/>
        </p:spPr>
      </p:sp>
      <p:sp>
        <p:nvSpPr>
          <p:cNvPr id="6554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1E91F7A2-8FD7-4C09-A60B-D89AA10B5B3E}" type="slidenum">
              <a:rPr lang="en-US" altLang="en-US"/>
              <a:pPr/>
              <a:t>26</a:t>
            </a:fld>
            <a:endParaRPr lang="en-US" altLang="en-US"/>
          </a:p>
        </p:txBody>
      </p:sp>
      <p:sp>
        <p:nvSpPr>
          <p:cNvPr id="67587" name="Rectangle 2"/>
          <p:cNvSpPr>
            <a:spLocks noRot="1" noChangeArrowheads="1" noTextEdit="1"/>
          </p:cNvSpPr>
          <p:nvPr>
            <p:ph type="sldImg"/>
          </p:nvPr>
        </p:nvSpPr>
        <p:spPr>
          <a:ln/>
        </p:spPr>
      </p:sp>
      <p:sp>
        <p:nvSpPr>
          <p:cNvPr id="6758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7EC554A4-520C-4DA1-886D-E12FA4CD548B}" type="slidenum">
              <a:rPr lang="en-US" altLang="en-US"/>
              <a:pPr/>
              <a:t>27</a:t>
            </a:fld>
            <a:endParaRPr lang="en-US" altLang="en-US"/>
          </a:p>
        </p:txBody>
      </p:sp>
      <p:sp>
        <p:nvSpPr>
          <p:cNvPr id="69635" name="Rectangle 2"/>
          <p:cNvSpPr>
            <a:spLocks noRot="1" noChangeArrowheads="1" noTextEdit="1"/>
          </p:cNvSpPr>
          <p:nvPr>
            <p:ph type="sldImg"/>
          </p:nvPr>
        </p:nvSpPr>
        <p:spPr>
          <a:ln/>
        </p:spPr>
      </p:sp>
      <p:sp>
        <p:nvSpPr>
          <p:cNvPr id="6963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79BC0CD3-E07D-48E6-8CCB-B016341D9F07}" type="slidenum">
              <a:rPr lang="en-US" altLang="en-US"/>
              <a:pPr/>
              <a:t>28</a:t>
            </a:fld>
            <a:endParaRPr lang="en-US" altLang="en-US"/>
          </a:p>
        </p:txBody>
      </p:sp>
      <p:sp>
        <p:nvSpPr>
          <p:cNvPr id="71683" name="Rectangle 2"/>
          <p:cNvSpPr>
            <a:spLocks noRot="1" noChangeArrowheads="1" noTextEdit="1"/>
          </p:cNvSpPr>
          <p:nvPr>
            <p:ph type="sldImg"/>
          </p:nvPr>
        </p:nvSpPr>
        <p:spPr>
          <a:ln/>
        </p:spPr>
      </p:sp>
      <p:sp>
        <p:nvSpPr>
          <p:cNvPr id="7168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6D370397-A564-480E-A7CF-D4D6BCA26B8A}" type="slidenum">
              <a:rPr lang="en-US" altLang="en-US"/>
              <a:pPr/>
              <a:t>29</a:t>
            </a:fld>
            <a:endParaRPr lang="en-US" altLang="en-US"/>
          </a:p>
        </p:txBody>
      </p:sp>
      <p:sp>
        <p:nvSpPr>
          <p:cNvPr id="73731" name="Rectangle 2"/>
          <p:cNvSpPr>
            <a:spLocks noRot="1" noChangeArrowheads="1" noTextEdit="1"/>
          </p:cNvSpPr>
          <p:nvPr>
            <p:ph type="sldImg"/>
          </p:nvPr>
        </p:nvSpPr>
        <p:spPr>
          <a:ln/>
        </p:spPr>
      </p:sp>
      <p:sp>
        <p:nvSpPr>
          <p:cNvPr id="73732"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665714E2-F755-4450-BB79-455F7DD9C9DF}" type="slidenum">
              <a:rPr lang="en-US" altLang="en-US"/>
              <a:pPr/>
              <a:t>30</a:t>
            </a:fld>
            <a:endParaRPr lang="en-US" altLang="en-US"/>
          </a:p>
        </p:txBody>
      </p:sp>
      <p:sp>
        <p:nvSpPr>
          <p:cNvPr id="75779" name="Rectangle 2"/>
          <p:cNvSpPr>
            <a:spLocks noRot="1" noChangeArrowheads="1" noTextEdit="1"/>
          </p:cNvSpPr>
          <p:nvPr>
            <p:ph type="sldImg"/>
          </p:nvPr>
        </p:nvSpPr>
        <p:spPr>
          <a:ln/>
        </p:spPr>
      </p:sp>
      <p:sp>
        <p:nvSpPr>
          <p:cNvPr id="7578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10446DD3-0508-4EB7-AEAF-E038515D73B3}" type="slidenum">
              <a:rPr lang="en-US" altLang="en-US"/>
              <a:pPr/>
              <a:t>31</a:t>
            </a:fld>
            <a:endParaRPr lang="en-US" altLang="en-US"/>
          </a:p>
        </p:txBody>
      </p:sp>
      <p:sp>
        <p:nvSpPr>
          <p:cNvPr id="77827" name="Rectangle 2"/>
          <p:cNvSpPr>
            <a:spLocks noRot="1" noChangeArrowheads="1" noTextEdit="1"/>
          </p:cNvSpPr>
          <p:nvPr>
            <p:ph type="sldImg"/>
          </p:nvPr>
        </p:nvSpPr>
        <p:spPr>
          <a:ln/>
        </p:spPr>
      </p:sp>
      <p:sp>
        <p:nvSpPr>
          <p:cNvPr id="7782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B16304B6-9312-4C9E-9007-1F6059F6BC29}" type="slidenum">
              <a:rPr lang="en-US" altLang="en-US"/>
              <a:pPr/>
              <a:t>33</a:t>
            </a:fld>
            <a:endParaRPr lang="en-US" altLang="en-US"/>
          </a:p>
        </p:txBody>
      </p:sp>
      <p:sp>
        <p:nvSpPr>
          <p:cNvPr id="80899" name="Rectangle 2"/>
          <p:cNvSpPr>
            <a:spLocks noRo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5CF08404-067B-4C17-977C-7F6A496059DE}" type="slidenum">
              <a:rPr lang="en-US"/>
              <a:pPr/>
              <a:t>4</a:t>
            </a:fld>
            <a:endParaRPr lang="en-US"/>
          </a:p>
        </p:txBody>
      </p:sp>
      <p:sp>
        <p:nvSpPr>
          <p:cNvPr id="51201"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1202" name="Rectangle 2"/>
          <p:cNvSpPr txBox="1">
            <a:spLocks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E866A9B0-6C0D-4293-9CAD-BE82EF3A4EE6}" type="slidenum">
              <a:rPr lang="en-US" altLang="en-US"/>
              <a:pPr/>
              <a:t>34</a:t>
            </a:fld>
            <a:endParaRPr lang="en-US" altLang="en-US"/>
          </a:p>
        </p:txBody>
      </p:sp>
      <p:sp>
        <p:nvSpPr>
          <p:cNvPr id="82947" name="Rectangle 2"/>
          <p:cNvSpPr>
            <a:spLocks noRo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E5C2ADF3-E3FC-4A98-B205-A6824A0418F1}" type="slidenum">
              <a:rPr lang="en-US" altLang="en-US"/>
              <a:pPr/>
              <a:t>37</a:t>
            </a:fld>
            <a:endParaRPr lang="en-US" altLang="en-US"/>
          </a:p>
        </p:txBody>
      </p:sp>
      <p:sp>
        <p:nvSpPr>
          <p:cNvPr id="87043" name="Rectangle 2"/>
          <p:cNvSpPr>
            <a:spLocks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r>
              <a:rPr lang="en-US" altLang="en-US" smtClean="0"/>
              <a:t>Why would this be useful?  Main reason is focus.  Also enables “smart” cropping.</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3D560055-12FD-4A69-8906-2E3916FF78AC}" type="slidenum">
              <a:rPr lang="en-US" altLang="en-US"/>
              <a:pPr/>
              <a:t>52</a:t>
            </a:fld>
            <a:endParaRPr lang="en-US" altLang="en-US"/>
          </a:p>
        </p:txBody>
      </p:sp>
      <p:sp>
        <p:nvSpPr>
          <p:cNvPr id="103427" name="Rectangle 2"/>
          <p:cNvSpPr>
            <a:spLocks noRo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n-US"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9CAC08F-85F0-4B4B-9C35-5B003687FD40}" type="slidenum">
              <a:rPr lang="en-US" altLang="en-US"/>
              <a:pPr/>
              <a:t>53</a:t>
            </a:fld>
            <a:endParaRPr lang="en-US" altLang="en-US"/>
          </a:p>
        </p:txBody>
      </p:sp>
      <p:sp>
        <p:nvSpPr>
          <p:cNvPr id="105475" name="Rectangle 2"/>
          <p:cNvSpPr>
            <a:spLocks noRot="1" noChangeArrowheads="1" noTextEdit="1"/>
          </p:cNvSpPr>
          <p:nvPr>
            <p:ph type="sldImg"/>
          </p:nvPr>
        </p:nvSpPr>
        <p:spPr>
          <a:xfrm>
            <a:off x="1144588" y="685800"/>
            <a:ext cx="4572000" cy="3429000"/>
          </a:xfrm>
          <a:ln/>
        </p:spPr>
      </p:sp>
      <p:sp>
        <p:nvSpPr>
          <p:cNvPr id="105476"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BB924F8D-DA85-481C-8E35-FB623F5E7DED}" type="slidenum">
              <a:rPr lang="en-US" altLang="en-US"/>
              <a:pPr/>
              <a:t>54</a:t>
            </a:fld>
            <a:endParaRPr lang="en-US" altLang="en-US"/>
          </a:p>
        </p:txBody>
      </p:sp>
      <p:sp>
        <p:nvSpPr>
          <p:cNvPr id="107523" name="Rectangle 2"/>
          <p:cNvSpPr>
            <a:spLocks noRot="1" noChangeArrowheads="1" noTextEdit="1"/>
          </p:cNvSpPr>
          <p:nvPr>
            <p:ph type="sldImg"/>
          </p:nvPr>
        </p:nvSpPr>
        <p:spPr>
          <a:xfrm>
            <a:off x="1144588" y="685800"/>
            <a:ext cx="4572000" cy="3429000"/>
          </a:xfrm>
          <a:ln/>
        </p:spPr>
      </p:sp>
      <p:sp>
        <p:nvSpPr>
          <p:cNvPr id="107524"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D2DA298F-A061-401A-A0A6-50317D4E546A}" type="slidenum">
              <a:rPr lang="en-US" altLang="en-US"/>
              <a:pPr/>
              <a:t>56</a:t>
            </a:fld>
            <a:endParaRPr lang="en-US" altLang="en-US"/>
          </a:p>
        </p:txBody>
      </p:sp>
      <p:sp>
        <p:nvSpPr>
          <p:cNvPr id="110595" name="Rectangle 2"/>
          <p:cNvSpPr>
            <a:spLocks noRo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7"/>
          <p:cNvSpPr>
            <a:spLocks noGrp="1" noChangeArrowheads="1"/>
          </p:cNvSpPr>
          <p:nvPr>
            <p:ph type="sldNum"/>
          </p:nvPr>
        </p:nvSpPr>
        <p:spPr>
          <a:ln/>
        </p:spPr>
        <p:txBody>
          <a:bodyPr/>
          <a:lstStyle/>
          <a:p>
            <a:fld id="{0542166A-6BE2-4AEA-876E-12DBD9A36B71}" type="slidenum">
              <a:rPr lang="en-US"/>
              <a:pPr/>
              <a:t>5</a:t>
            </a:fld>
            <a:endParaRPr lang="en-US"/>
          </a:p>
        </p:txBody>
      </p:sp>
      <p:sp>
        <p:nvSpPr>
          <p:cNvPr id="52225"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txBox="1">
            <a:spLocks noChangeArrowheads="1"/>
          </p:cNvSpPr>
          <p:nvPr>
            <p:ph type="body" idx="1"/>
          </p:nvPr>
        </p:nvSpPr>
        <p:spPr bwMode="auto">
          <a:xfrm>
            <a:off x="685800" y="4343400"/>
            <a:ext cx="5486400" cy="4114800"/>
          </a:xfrm>
          <a:prstGeom prst="rect">
            <a:avLst/>
          </a:prstGeom>
          <a:noFill/>
          <a:ln>
            <a:round/>
            <a:headEnd/>
            <a:tailEnd/>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Calibri" pitchFamily="32" charset="0"/>
              <a:ea typeface="DejaVu Sans" charset="0"/>
              <a:cs typeface="DejaVu Sans" charset="0"/>
            </a:endParaRPr>
          </a:p>
        </p:txBody>
      </p:sp>
      <p:sp>
        <p:nvSpPr>
          <p:cNvPr id="52227" name="Text Box 3"/>
          <p:cNvSpPr txBox="1">
            <a:spLocks noChangeArrowheads="1"/>
          </p:cNvSpPr>
          <p:nvPr/>
        </p:nvSpPr>
        <p:spPr bwMode="auto">
          <a:xfrm>
            <a:off x="3884613" y="8685213"/>
            <a:ext cx="2971800" cy="457200"/>
          </a:xfrm>
          <a:prstGeom prst="rect">
            <a:avLst/>
          </a:prstGeom>
          <a:noFill/>
          <a:ln w="9525">
            <a:noFill/>
            <a:round/>
            <a:headEnd/>
            <a:tailEnd/>
          </a:ln>
          <a:effectLst/>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35DD53A-A3D8-456A-959D-DB7AC5EAF49D}" type="slidenum">
              <a:rPr lang="en-US" sz="1200">
                <a:solidFill>
                  <a:srgbClr val="000000"/>
                </a:solidFill>
                <a:ea typeface="DejaVu Sans" charset="0"/>
                <a:cs typeface="DejaVu Sans"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a:t>
            </a:fld>
            <a:endParaRPr lang="en-US" sz="1200">
              <a:solidFill>
                <a:srgbClr val="000000"/>
              </a:solidFill>
              <a:ea typeface="DejaVu Sans" charset="0"/>
              <a:cs typeface="DejaVu Sans"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0C5CE3BE-0527-4567-B409-30F9F876AD2B}" type="slidenum">
              <a:rPr lang="en-US" altLang="en-US"/>
              <a:pPr/>
              <a:t>6</a:t>
            </a:fld>
            <a:endParaRPr lang="en-US" altLang="en-US"/>
          </a:p>
        </p:txBody>
      </p:sp>
      <p:sp>
        <p:nvSpPr>
          <p:cNvPr id="28675" name="Rectangle 2"/>
          <p:cNvSpPr>
            <a:spLocks noRo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45ED6749-B249-4DFF-BBD1-E6DF7FEC179E}" type="slidenum">
              <a:rPr lang="en-US" altLang="en-US"/>
              <a:pPr/>
              <a:t>7</a:t>
            </a:fld>
            <a:endParaRPr lang="en-US" altLang="en-US"/>
          </a:p>
        </p:txBody>
      </p:sp>
      <p:sp>
        <p:nvSpPr>
          <p:cNvPr id="30723" name="Rectangle 2"/>
          <p:cNvSpPr>
            <a:spLocks noRo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3446BA9B-2033-4B59-B5D8-5CCEFD2D9925}" type="slidenum">
              <a:rPr lang="en-US" altLang="en-US"/>
              <a:pPr/>
              <a:t>10</a:t>
            </a:fld>
            <a:endParaRPr lang="en-US" altLang="en-US"/>
          </a:p>
        </p:txBody>
      </p:sp>
      <p:sp>
        <p:nvSpPr>
          <p:cNvPr id="34819" name="Rectangle 2"/>
          <p:cNvSpPr>
            <a:spLocks noRot="1" noChangeArrowheads="1" noTextEdit="1"/>
          </p:cNvSpPr>
          <p:nvPr>
            <p:ph type="sldImg"/>
          </p:nvPr>
        </p:nvSpPr>
        <p:spPr>
          <a:ln/>
        </p:spPr>
      </p:sp>
      <p:sp>
        <p:nvSpPr>
          <p:cNvPr id="34820"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057552B2-9A4B-47A6-BB39-934391B33ECB}" type="slidenum">
              <a:rPr lang="en-US" altLang="en-US"/>
              <a:pPr/>
              <a:t>11</a:t>
            </a:fld>
            <a:endParaRPr lang="en-US" altLang="en-US"/>
          </a:p>
        </p:txBody>
      </p:sp>
      <p:sp>
        <p:nvSpPr>
          <p:cNvPr id="36867" name="Rectangle 2"/>
          <p:cNvSpPr>
            <a:spLocks noRot="1" noChangeArrowheads="1" noTextEdit="1"/>
          </p:cNvSpPr>
          <p:nvPr>
            <p:ph type="sldImg"/>
          </p:nvPr>
        </p:nvSpPr>
        <p:spPr>
          <a:ln/>
        </p:spPr>
      </p:sp>
      <p:sp>
        <p:nvSpPr>
          <p:cNvPr id="36868" name="Rectangle 3"/>
          <p:cNvSpPr>
            <a:spLocks noGrp="1" noChangeArrowheads="1"/>
          </p:cNvSpPr>
          <p:nvPr>
            <p:ph type="body" idx="1"/>
          </p:nvPr>
        </p:nvSpPr>
        <p:spPr>
          <a:xfrm>
            <a:off x="914400" y="4343400"/>
            <a:ext cx="5029200" cy="4114800"/>
          </a:xfrm>
          <a:noFill/>
          <a:ln/>
        </p:spPr>
        <p:txBody>
          <a:bodyPr/>
          <a:lstStyle/>
          <a:p>
            <a:pPr eaLnBrk="1" hangingPunct="1"/>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D2DCCFE9-DC15-444F-A534-C33FD56CD195}" type="slidenum">
              <a:rPr lang="en-US" altLang="en-US"/>
              <a:pPr/>
              <a:t>12</a:t>
            </a:fld>
            <a:endParaRPr lang="en-US" altLang="en-US"/>
          </a:p>
        </p:txBody>
      </p:sp>
      <p:sp>
        <p:nvSpPr>
          <p:cNvPr id="38915" name="Rectangle 2"/>
          <p:cNvSpPr>
            <a:spLocks noRo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630D8-4FE9-47BA-B251-A8DB7066234F}" type="slidenum">
              <a:rPr lang="en-US" altLang="en-US" smtClean="0"/>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37D8B5-BBD0-4E01-AEB7-3D607EC1230F}" type="slidenum">
              <a:rPr lang="en-US" altLang="en-US" smtClean="0"/>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F2312A-1177-47B2-89A6-851356A24F0B}" type="slidenum">
              <a:rPr lang="en-US" altLang="en-US" smtClean="0"/>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dt" sz="half" idx="10"/>
          </p:nvPr>
        </p:nvSpPr>
        <p:spPr>
          <a:ln/>
        </p:spPr>
        <p:txBody>
          <a:bodyPr/>
          <a:lstStyle>
            <a:lvl1pPr>
              <a:defRPr/>
            </a:lvl1pPr>
          </a:lstStyle>
          <a:p>
            <a:endParaRPr lang="en-US"/>
          </a:p>
        </p:txBody>
      </p:sp>
      <p:sp>
        <p:nvSpPr>
          <p:cNvPr id="8" name="Rectangle 3"/>
          <p:cNvSpPr>
            <a:spLocks noGrp="1" noChangeArrowheads="1"/>
          </p:cNvSpPr>
          <p:nvPr>
            <p:ph type="sldNum" sz="quarter" idx="11"/>
          </p:nvPr>
        </p:nvSpPr>
        <p:spPr>
          <a:ln/>
        </p:spPr>
        <p:txBody>
          <a:bodyPr/>
          <a:lstStyle>
            <a:lvl1pPr>
              <a:defRPr/>
            </a:lvl1pPr>
          </a:lstStyle>
          <a:p>
            <a:fld id="{A8EEFCC7-19B4-4512-A206-5086C964F9FC}" type="slidenum">
              <a:rPr lang="en-US" altLang="en-US"/>
              <a:pPr/>
              <a:t>‹#›</a:t>
            </a:fld>
            <a:endParaRPr lang="en-US" altLang="en-US"/>
          </a:p>
        </p:txBody>
      </p:sp>
      <p:sp>
        <p:nvSpPr>
          <p:cNvPr id="9" name="Rectangle 14"/>
          <p:cNvSpPr>
            <a:spLocks noGrp="1" noChangeArrowheads="1"/>
          </p:cNvSpPr>
          <p:nvPr>
            <p:ph type="ftr" sz="quarter" idx="12"/>
          </p:nvPr>
        </p:nvSpPr>
        <p:spPr>
          <a:ln/>
        </p:spPr>
        <p:txBody>
          <a:bodyPr/>
          <a:lstStyle>
            <a:lvl1pPr>
              <a:defRPr/>
            </a:lvl1p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2C3422-9C25-42E9-A1CF-0CCF38F783ED}" type="slidenum">
              <a:rPr lang="en-US" altLang="en-US" smtClean="0"/>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6520CE-5843-4EB7-BC23-515EBC988E87}" type="slidenum">
              <a:rPr lang="en-US" altLang="en-US" smtClean="0"/>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BF136A-3E4F-41EB-B0D8-EEDE69A2C9AF}" type="slidenum">
              <a:rPr lang="en-US" altLang="en-US" smtClean="0"/>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6D961A-AE51-49D9-9A01-7FC5626227CB}" type="slidenum">
              <a:rPr lang="en-US" altLang="en-US" smtClean="0"/>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AC6A0B-F33F-4669-9AD1-351CC86E43FF}" type="slidenum">
              <a:rPr lang="en-US" altLang="en-US" smtClean="0"/>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0BEECD-0FAD-4242-9113-94E89D86012B}" type="slidenum">
              <a:rPr lang="en-US" altLang="en-US" smtClean="0"/>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FF09F8-8CCF-42BD-8415-CF3A3898D0A1}" type="slidenum">
              <a:rPr lang="en-US" altLang="en-US" smtClean="0"/>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5EE743-0580-4690-8B8C-FDBE4CDCAF8A}" type="slidenum">
              <a:rPr lang="en-US" altLang="en-US" smtClean="0"/>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C09627-0E47-4A56-8ED2-31500455364C}" type="slidenum">
              <a:rPr lang="en-US" altLang="en-US" smtClean="0"/>
              <a:pPr/>
              <a:t>‹#›</a:t>
            </a:fld>
            <a:endParaRPr lang="en-US" alt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3.jpeg"/></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5.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video" Target="file:///C:\Khurram\presentation\Multitarget%20Tracking\house.mpg" TargetMode="External"/><Relationship Id="rId5" Type="http://schemas.openxmlformats.org/officeDocument/2006/relationships/image" Target="../media/image58.jpe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hyperlink" Target="http://www.ritsumei.ac.jp/~akitaoka/saishin-e.html"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microsoft.com/virtualearth/" TargetMode="External"/><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hyperlink" Target="http://earth.google.com/"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research.att.com/~yann" TargetMode="External"/><Relationship Id="rId2" Type="http://schemas.openxmlformats.org/officeDocument/2006/relationships/image" Target="../media/image62.gif"/><Relationship Id="rId1" Type="http://schemas.openxmlformats.org/officeDocument/2006/relationships/slideLayout" Target="../slideLayouts/slideLayout6.xml"/><Relationship Id="rId5" Type="http://schemas.openxmlformats.org/officeDocument/2006/relationships/hyperlink" Target="http://en.wikipedia.org/wiki/Automatic_number_plate_recognition" TargetMode="Externa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slideLayout" Target="../slideLayouts/slideLayout2.xml"/><Relationship Id="rId4" Type="http://schemas.openxmlformats.org/officeDocument/2006/relationships/hyperlink" Target="http://www.sonystyle.com/webapp/wcs/stores/servlet/ProductDisplay?catalogId=10551&amp;storeId=10151&amp;productId=8198552921665200469&amp;langId=-1"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www.evolution.com/products/lanehawk/" TargetMode="External"/><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5" Type="http://schemas.openxmlformats.org/officeDocument/2006/relationships/hyperlink" Target="http://www.cl.cam.ac.uk/~jgd1000/afghan.html" TargetMode="External"/><Relationship Id="rId4" Type="http://schemas.openxmlformats.org/officeDocument/2006/relationships/image" Target="../media/image71.jpeg"/></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hyperlink" Target="http://www.sensiblevision.com/" TargetMode="External"/><Relationship Id="rId4" Type="http://schemas.openxmlformats.org/officeDocument/2006/relationships/image" Target="../media/image74.jpeg"/></Relationships>
</file>

<file path=ppt/slides/_rels/slide43.xml.rels><?xml version="1.0" encoding="UTF-8" standalone="yes"?>
<Relationships xmlns="http://schemas.openxmlformats.org/package/2006/relationships"><Relationship Id="rId3" Type="http://schemas.openxmlformats.org/officeDocument/2006/relationships/hyperlink" Target="http://research.nokia.com/researchteams/vcui/index.html" TargetMode="External"/><Relationship Id="rId2" Type="http://schemas.openxmlformats.org/officeDocument/2006/relationships/hyperlink" Target="http://www.infoworld.com/article/07/04/24/HNnokiasiliconvalley_1.html" TargetMode="Externa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hyperlink" Target="http://lincoln.msresearch.us/" TargetMode="External"/><Relationship Id="rId4" Type="http://schemas.openxmlformats.org/officeDocument/2006/relationships/image" Target="../media/image76.jpeg"/></Relationships>
</file>

<file path=ppt/slides/_rels/slide4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www.ilm.com/theshow/" TargetMode="External"/><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4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http://www.mobileye.co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www.digimask.com/" TargetMode="External"/><Relationship Id="rId3" Type="http://schemas.openxmlformats.org/officeDocument/2006/relationships/image" Target="../media/image83.png"/><Relationship Id="rId7" Type="http://schemas.openxmlformats.org/officeDocument/2006/relationships/hyperlink" Target="http://www.gearlog.com/2007/12/incredible_wiimote_hack_create.php" TargetMode="External"/><Relationship Id="rId2" Type="http://schemas.openxmlformats.org/officeDocument/2006/relationships/hyperlink" Target="http://en.wikipedia.org/wiki/Image:Wii_Wiimotea.png" TargetMode="External"/><Relationship Id="rId1" Type="http://schemas.openxmlformats.org/officeDocument/2006/relationships/slideLayout" Target="../slideLayouts/slideLayout2.xml"/><Relationship Id="rId6" Type="http://schemas.openxmlformats.org/officeDocument/2006/relationships/hyperlink" Target="http://www.cs.cmu.edu/~johnny/projects/wii/" TargetMode="External"/><Relationship Id="rId5" Type="http://schemas.openxmlformats.org/officeDocument/2006/relationships/image" Target="../media/image85.jpeg"/><Relationship Id="rId10" Type="http://schemas.openxmlformats.org/officeDocument/2006/relationships/hyperlink" Target="http://www.monzy.org/audience/" TargetMode="External"/><Relationship Id="rId4" Type="http://schemas.openxmlformats.org/officeDocument/2006/relationships/image" Target="../media/image84.jpeg"/><Relationship Id="rId9" Type="http://schemas.openxmlformats.org/officeDocument/2006/relationships/hyperlink" Target="http://www.news.com/Game-turns-moviegoers-into-human-joysticks/2100-1026_3-6184662.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www.ri.cmu.edu/pubs/pub_5719.html" TargetMode="External"/><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hyperlink" Target="http://marsrovers.jpl.nasa.gov/gallery/images.htm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hyperlink" Target="http://en.wikipedia.org/wiki/Spirit_rover" TargetMode="External"/><Relationship Id="rId2" Type="http://schemas.openxmlformats.org/officeDocument/2006/relationships/hyperlink" Target="UNSW_CMU.mpg" TargetMode="External"/><Relationship Id="rId1" Type="http://schemas.openxmlformats.org/officeDocument/2006/relationships/slideLayout" Target="../slideLayouts/slideLayout6.xml"/><Relationship Id="rId6" Type="http://schemas.openxmlformats.org/officeDocument/2006/relationships/image" Target="../media/image88.jpeg"/><Relationship Id="rId5" Type="http://schemas.openxmlformats.org/officeDocument/2006/relationships/hyperlink" Target="http://upload.wikimedia.org/wikipedia/commons/d/d8/NASA_Mars_Rover.jpg" TargetMode="External"/><Relationship Id="rId4" Type="http://schemas.openxmlformats.org/officeDocument/2006/relationships/hyperlink" Target="http://www.robocup.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wmf"/></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 Id="rId4" Type="http://schemas.openxmlformats.org/officeDocument/2006/relationships/hyperlink" Target="http://groups.csail.mit.edu/vision/medical-vision/surgery/surgical_navigation.htm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www.cs.ubc.ca/spider/lowe/vision.html" TargetMode="External"/><Relationship Id="rId2" Type="http://schemas.openxmlformats.org/officeDocument/2006/relationships/hyperlink" Target="http://www.cs.ubc.ca/~low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667000"/>
            <a:ext cx="7772400" cy="1920875"/>
          </a:xfrm>
        </p:spPr>
        <p:txBody>
          <a:bodyPr>
            <a:normAutofit fontScale="90000"/>
          </a:bodyPr>
          <a:lstStyle/>
          <a:p>
            <a:pPr eaLnBrk="1" hangingPunct="1"/>
            <a:r>
              <a:rPr lang="en-US" sz="5400" dirty="0" smtClean="0"/>
              <a:t/>
            </a:r>
            <a:br>
              <a:rPr lang="en-US" sz="5400" dirty="0" smtClean="0"/>
            </a:br>
            <a:r>
              <a:rPr lang="en-US" sz="5400" dirty="0" smtClean="0"/>
              <a:t>Computer Vision</a:t>
            </a:r>
            <a:br>
              <a:rPr lang="en-US" sz="5400" dirty="0" smtClean="0"/>
            </a:br>
            <a:endParaRPr lang="en-US" sz="54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p:txBody>
          <a:bodyPr/>
          <a:lstStyle/>
          <a:p>
            <a:pPr eaLnBrk="1" hangingPunct="1">
              <a:defRPr/>
            </a:pPr>
            <a:r>
              <a:rPr lang="en-US" smtClean="0"/>
              <a:t>Vision</a:t>
            </a:r>
          </a:p>
        </p:txBody>
      </p:sp>
      <p:sp>
        <p:nvSpPr>
          <p:cNvPr id="63491" name="Rectangle 3"/>
          <p:cNvSpPr>
            <a:spLocks noGrp="1" noChangeArrowheads="1"/>
          </p:cNvSpPr>
          <p:nvPr>
            <p:ph idx="1"/>
          </p:nvPr>
        </p:nvSpPr>
        <p:spPr/>
        <p:txBody>
          <a:bodyPr/>
          <a:lstStyle/>
          <a:p>
            <a:pPr eaLnBrk="1" hangingPunct="1">
              <a:defRPr/>
            </a:pPr>
            <a:r>
              <a:rPr lang="en-US" smtClean="0"/>
              <a:t>Vision is the process of discovering what is present in the world and where it is by looking.</a:t>
            </a:r>
          </a:p>
        </p:txBody>
      </p:sp>
      <p:pic>
        <p:nvPicPr>
          <p:cNvPr id="33796" name="Picture 4"/>
          <p:cNvPicPr>
            <a:picLocks noChangeAspect="1" noChangeArrowheads="1"/>
          </p:cNvPicPr>
          <p:nvPr/>
        </p:nvPicPr>
        <p:blipFill>
          <a:blip r:embed="rId3" cstate="print"/>
          <a:srcRect/>
          <a:stretch>
            <a:fillRect/>
          </a:stretch>
        </p:blipFill>
        <p:spPr bwMode="auto">
          <a:xfrm>
            <a:off x="1524000" y="3886200"/>
            <a:ext cx="6691313" cy="1776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p:nvPr>
        </p:nvSpPr>
        <p:spPr/>
        <p:txBody>
          <a:bodyPr/>
          <a:lstStyle/>
          <a:p>
            <a:pPr eaLnBrk="1" hangingPunct="1">
              <a:defRPr/>
            </a:pPr>
            <a:r>
              <a:rPr lang="en-US" smtClean="0"/>
              <a:t>Computer Vision</a:t>
            </a:r>
          </a:p>
        </p:txBody>
      </p:sp>
      <p:sp>
        <p:nvSpPr>
          <p:cNvPr id="65539" name="Rectangle 3"/>
          <p:cNvSpPr>
            <a:spLocks noGrp="1" noChangeArrowheads="1"/>
          </p:cNvSpPr>
          <p:nvPr>
            <p:ph idx="1"/>
          </p:nvPr>
        </p:nvSpPr>
        <p:spPr/>
        <p:txBody>
          <a:bodyPr/>
          <a:lstStyle/>
          <a:p>
            <a:pPr eaLnBrk="1" hangingPunct="1">
              <a:defRPr/>
            </a:pPr>
            <a:r>
              <a:rPr lang="en-US" smtClean="0"/>
              <a:t>Computer Vision is the study of analysis of pictures and videos in order to achieve results similar to those as by people.</a:t>
            </a:r>
          </a:p>
        </p:txBody>
      </p:sp>
      <p:pic>
        <p:nvPicPr>
          <p:cNvPr id="35844" name="Picture 4"/>
          <p:cNvPicPr>
            <a:picLocks noChangeAspect="1" noChangeArrowheads="1"/>
          </p:cNvPicPr>
          <p:nvPr/>
        </p:nvPicPr>
        <p:blipFill>
          <a:blip r:embed="rId3" cstate="print"/>
          <a:srcRect/>
          <a:stretch>
            <a:fillRect/>
          </a:stretch>
        </p:blipFill>
        <p:spPr bwMode="auto">
          <a:xfrm>
            <a:off x="1295400" y="3886200"/>
            <a:ext cx="7450138" cy="2201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rrowheads="1"/>
          </p:cNvSpPr>
          <p:nvPr>
            <p:ph type="title"/>
          </p:nvPr>
        </p:nvSpPr>
        <p:spPr/>
        <p:txBody>
          <a:bodyPr/>
          <a:lstStyle/>
          <a:p>
            <a:pPr eaLnBrk="1" hangingPunct="1">
              <a:defRPr/>
            </a:pPr>
            <a:r>
              <a:rPr lang="en-US" smtClean="0"/>
              <a:t>Why Computer Vision</a:t>
            </a:r>
          </a:p>
        </p:txBody>
      </p:sp>
      <p:sp>
        <p:nvSpPr>
          <p:cNvPr id="108548" name="Rectangle 4"/>
          <p:cNvSpPr>
            <a:spLocks noGrp="1" noChangeArrowheads="1"/>
          </p:cNvSpPr>
          <p:nvPr>
            <p:ph idx="1"/>
          </p:nvPr>
        </p:nvSpPr>
        <p:spPr/>
        <p:txBody>
          <a:bodyPr/>
          <a:lstStyle/>
          <a:p>
            <a:pPr eaLnBrk="1" hangingPunct="1"/>
            <a:r>
              <a:rPr lang="en-US" smtClean="0"/>
              <a:t>An image is worth 1000 words</a:t>
            </a:r>
          </a:p>
          <a:p>
            <a:pPr eaLnBrk="1" hangingPunct="1"/>
            <a:r>
              <a:rPr lang="en-US" smtClean="0"/>
              <a:t>Many biological systems rely on vision</a:t>
            </a:r>
          </a:p>
          <a:p>
            <a:pPr eaLnBrk="1" hangingPunct="1"/>
            <a:r>
              <a:rPr lang="en-US" smtClean="0"/>
              <a:t>The world is 3D and dynamic</a:t>
            </a:r>
          </a:p>
          <a:p>
            <a:pPr eaLnBrk="1" hangingPunct="1"/>
            <a:r>
              <a:rPr lang="en-US" smtClean="0"/>
              <a:t>Cameras and computers are cheap</a:t>
            </a:r>
          </a:p>
          <a:p>
            <a:pPr eaLnBrk="1" hangingPunct="1"/>
            <a:r>
              <a:rPr lang="en-US"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854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854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54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854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85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8"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295400" y="914400"/>
            <a:ext cx="6096000" cy="1143000"/>
          </a:xfrm>
        </p:spPr>
        <p:txBody>
          <a:bodyPr lIns="92075" tIns="46038" rIns="92075" bIns="46038"/>
          <a:lstStyle/>
          <a:p>
            <a:pPr eaLnBrk="1" hangingPunct="1">
              <a:defRPr/>
            </a:pPr>
            <a:r>
              <a:rPr lang="en-US" sz="4000" smtClean="0"/>
              <a:t>Computer Vision Examples</a:t>
            </a:r>
          </a:p>
        </p:txBody>
      </p:sp>
      <p:sp>
        <p:nvSpPr>
          <p:cNvPr id="67587" name="Rectangle 3"/>
          <p:cNvSpPr>
            <a:spLocks noGrp="1" noChangeArrowheads="1"/>
          </p:cNvSpPr>
          <p:nvPr>
            <p:ph idx="1"/>
          </p:nvPr>
        </p:nvSpPr>
        <p:spPr/>
        <p:txBody>
          <a:bodyPr lIns="92075" tIns="46038" rIns="92075" bIns="46038"/>
          <a:lstStyle/>
          <a:p>
            <a:pPr eaLnBrk="1" hangingPunct="1">
              <a:buFont typeface="Wingdings" pitchFamily="2" charset="2"/>
              <a:buNone/>
            </a:pPr>
            <a:endParaRPr lang="en-US" smtClean="0">
              <a:solidFill>
                <a:srgbClr val="FF3300"/>
              </a:solidFill>
            </a:endParaRPr>
          </a:p>
          <a:p>
            <a:pPr eaLnBrk="1" hangingPunct="1">
              <a:buFont typeface="Wingdings" pitchFamily="2" charset="2"/>
              <a:buNone/>
            </a:pPr>
            <a:endParaRPr lang="en-US" smtClean="0">
              <a:solidFill>
                <a:srgbClr val="FF3300"/>
              </a:solidFill>
            </a:endParaRPr>
          </a:p>
          <a:p>
            <a:pPr eaLnBrk="1" hangingPunct="1">
              <a:buFont typeface="Wingdings" pitchFamily="2" charset="2"/>
              <a:buNone/>
            </a:pPr>
            <a:r>
              <a:rPr lang="en-US" smtClean="0">
                <a:solidFill>
                  <a:srgbClr val="FF3300"/>
                </a:solidFill>
              </a:rPr>
              <a:t>Finding People in images</a:t>
            </a:r>
            <a:endParaRPr lang="en-US" smtClean="0"/>
          </a:p>
          <a:p>
            <a:pPr eaLnBrk="1" hangingPunct="1">
              <a:buFont typeface="Wingdings" pitchFamily="2" charset="2"/>
              <a:buNone/>
            </a:pPr>
            <a:r>
              <a:rPr lang="en-US" smtClean="0">
                <a:solidFill>
                  <a:schemeClr val="hlink"/>
                </a:solidFill>
              </a:rPr>
              <a:t>Problem 1:</a:t>
            </a:r>
            <a:r>
              <a:rPr lang="en-US" smtClean="0"/>
              <a:t> Given an image I </a:t>
            </a:r>
          </a:p>
          <a:p>
            <a:pPr eaLnBrk="1" hangingPunct="1">
              <a:buFont typeface="Wingdings" pitchFamily="2" charset="2"/>
              <a:buNone/>
            </a:pPr>
            <a:r>
              <a:rPr lang="en-US" smtClean="0">
                <a:solidFill>
                  <a:schemeClr val="hlink"/>
                </a:solidFill>
              </a:rPr>
              <a:t>Question:</a:t>
            </a:r>
            <a:r>
              <a:rPr lang="en-US" smtClean="0"/>
              <a:t> Does image I contain an image of a person?</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7587">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7587">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75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152400" y="76200"/>
            <a:ext cx="6096000" cy="1143000"/>
          </a:xfrm>
        </p:spPr>
        <p:txBody>
          <a:bodyPr lIns="92075" tIns="46038" rIns="92075" bIns="46038"/>
          <a:lstStyle/>
          <a:p>
            <a:pPr eaLnBrk="1" hangingPunct="1">
              <a:defRPr/>
            </a:pPr>
            <a:r>
              <a:rPr lang="en-US" smtClean="0"/>
              <a:t>“Yes” Instances</a:t>
            </a:r>
          </a:p>
        </p:txBody>
      </p:sp>
      <p:pic>
        <p:nvPicPr>
          <p:cNvPr id="41987" name="Picture 3" descr="hurley"/>
          <p:cNvPicPr>
            <a:picLocks noChangeAspect="1" noChangeArrowheads="1"/>
          </p:cNvPicPr>
          <p:nvPr/>
        </p:nvPicPr>
        <p:blipFill>
          <a:blip r:embed="rId3" cstate="print"/>
          <a:srcRect/>
          <a:stretch>
            <a:fillRect/>
          </a:stretch>
        </p:blipFill>
        <p:spPr bwMode="auto">
          <a:xfrm>
            <a:off x="1066800" y="1676400"/>
            <a:ext cx="1289050" cy="2289175"/>
          </a:xfrm>
          <a:prstGeom prst="rect">
            <a:avLst/>
          </a:prstGeom>
          <a:noFill/>
          <a:ln w="9525">
            <a:noFill/>
            <a:miter lim="800000"/>
            <a:headEnd/>
            <a:tailEnd/>
          </a:ln>
        </p:spPr>
      </p:pic>
      <p:pic>
        <p:nvPicPr>
          <p:cNvPr id="41988" name="Picture 4" descr="yes2"/>
          <p:cNvPicPr>
            <a:picLocks noChangeAspect="1" noChangeArrowheads="1"/>
          </p:cNvPicPr>
          <p:nvPr/>
        </p:nvPicPr>
        <p:blipFill>
          <a:blip r:embed="rId4" cstate="print"/>
          <a:srcRect/>
          <a:stretch>
            <a:fillRect/>
          </a:stretch>
        </p:blipFill>
        <p:spPr bwMode="auto">
          <a:xfrm>
            <a:off x="2971800" y="1752600"/>
            <a:ext cx="2311400" cy="1803400"/>
          </a:xfrm>
          <a:prstGeom prst="rect">
            <a:avLst/>
          </a:prstGeom>
          <a:noFill/>
          <a:ln w="9525">
            <a:noFill/>
            <a:miter lim="800000"/>
            <a:headEnd/>
            <a:tailEnd/>
          </a:ln>
        </p:spPr>
      </p:pic>
      <p:pic>
        <p:nvPicPr>
          <p:cNvPr id="41989" name="Picture 5" descr="yes3"/>
          <p:cNvPicPr>
            <a:picLocks noChangeAspect="1" noChangeArrowheads="1"/>
          </p:cNvPicPr>
          <p:nvPr/>
        </p:nvPicPr>
        <p:blipFill>
          <a:blip r:embed="rId5" cstate="print"/>
          <a:srcRect/>
          <a:stretch>
            <a:fillRect/>
          </a:stretch>
        </p:blipFill>
        <p:spPr bwMode="auto">
          <a:xfrm>
            <a:off x="5715000" y="1981200"/>
            <a:ext cx="2305050" cy="1549400"/>
          </a:xfrm>
          <a:prstGeom prst="rect">
            <a:avLst/>
          </a:prstGeom>
          <a:noFill/>
          <a:ln w="9525">
            <a:noFill/>
            <a:miter lim="800000"/>
            <a:headEnd/>
            <a:tailEnd/>
          </a:ln>
        </p:spPr>
      </p:pic>
      <p:pic>
        <p:nvPicPr>
          <p:cNvPr id="41990" name="Picture 6" descr="yes4"/>
          <p:cNvPicPr>
            <a:picLocks noChangeAspect="1" noChangeArrowheads="1"/>
          </p:cNvPicPr>
          <p:nvPr/>
        </p:nvPicPr>
        <p:blipFill>
          <a:blip r:embed="rId6" cstate="print"/>
          <a:srcRect/>
          <a:stretch>
            <a:fillRect/>
          </a:stretch>
        </p:blipFill>
        <p:spPr bwMode="auto">
          <a:xfrm>
            <a:off x="1066800" y="4343400"/>
            <a:ext cx="2305050" cy="1689100"/>
          </a:xfrm>
          <a:prstGeom prst="rect">
            <a:avLst/>
          </a:prstGeom>
          <a:noFill/>
          <a:ln w="9525">
            <a:noFill/>
            <a:miter lim="800000"/>
            <a:headEnd/>
            <a:tailEnd/>
          </a:ln>
        </p:spPr>
      </p:pic>
      <p:pic>
        <p:nvPicPr>
          <p:cNvPr id="41991" name="Picture 7" descr="yes5"/>
          <p:cNvPicPr>
            <a:picLocks noChangeAspect="1" noChangeArrowheads="1"/>
          </p:cNvPicPr>
          <p:nvPr/>
        </p:nvPicPr>
        <p:blipFill>
          <a:blip r:embed="rId7" cstate="print"/>
          <a:srcRect/>
          <a:stretch>
            <a:fillRect/>
          </a:stretch>
        </p:blipFill>
        <p:spPr bwMode="auto">
          <a:xfrm>
            <a:off x="3733800" y="4343400"/>
            <a:ext cx="2311400" cy="1682750"/>
          </a:xfrm>
          <a:prstGeom prst="rect">
            <a:avLst/>
          </a:prstGeom>
          <a:noFill/>
          <a:ln w="9525">
            <a:noFill/>
            <a:miter lim="800000"/>
            <a:headEnd/>
            <a:tailEnd/>
          </a:ln>
        </p:spPr>
      </p:pic>
      <p:pic>
        <p:nvPicPr>
          <p:cNvPr id="41992" name="Picture 8" descr="yes6"/>
          <p:cNvPicPr>
            <a:picLocks noChangeAspect="1" noChangeArrowheads="1"/>
          </p:cNvPicPr>
          <p:nvPr/>
        </p:nvPicPr>
        <p:blipFill>
          <a:blip r:embed="rId8" cstate="print"/>
          <a:srcRect/>
          <a:stretch>
            <a:fillRect/>
          </a:stretch>
        </p:blipFill>
        <p:spPr bwMode="auto">
          <a:xfrm>
            <a:off x="6477000" y="4038600"/>
            <a:ext cx="1619250" cy="2051050"/>
          </a:xfrm>
          <a:prstGeom prst="rect">
            <a:avLst/>
          </a:prstGeom>
          <a:noFill/>
          <a:ln w="9525">
            <a:noFill/>
            <a:miter lim="800000"/>
            <a:headEnd/>
            <a:tailEnd/>
          </a:ln>
        </p:spPr>
      </p:pic>
    </p:spTree>
  </p:cSld>
  <p:clrMapOvr>
    <a:masterClrMapping/>
  </p:clrMapOvr>
  <p:transition>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152400" y="76200"/>
            <a:ext cx="6096000" cy="1143000"/>
          </a:xfrm>
        </p:spPr>
        <p:txBody>
          <a:bodyPr lIns="92075" tIns="46038" rIns="92075" bIns="46038"/>
          <a:lstStyle/>
          <a:p>
            <a:pPr eaLnBrk="1" hangingPunct="1">
              <a:defRPr/>
            </a:pPr>
            <a:r>
              <a:rPr lang="en-US" smtClean="0"/>
              <a:t>“No” Instances</a:t>
            </a:r>
          </a:p>
        </p:txBody>
      </p:sp>
      <p:pic>
        <p:nvPicPr>
          <p:cNvPr id="44035" name="Picture 3" descr="no1"/>
          <p:cNvPicPr>
            <a:picLocks noChangeAspect="1" noChangeArrowheads="1"/>
          </p:cNvPicPr>
          <p:nvPr/>
        </p:nvPicPr>
        <p:blipFill>
          <a:blip r:embed="rId3" cstate="print"/>
          <a:srcRect/>
          <a:stretch>
            <a:fillRect/>
          </a:stretch>
        </p:blipFill>
        <p:spPr bwMode="auto">
          <a:xfrm>
            <a:off x="533400" y="1371600"/>
            <a:ext cx="1714500" cy="2089150"/>
          </a:xfrm>
          <a:prstGeom prst="rect">
            <a:avLst/>
          </a:prstGeom>
          <a:noFill/>
          <a:ln w="9525">
            <a:noFill/>
            <a:miter lim="800000"/>
            <a:headEnd/>
            <a:tailEnd/>
          </a:ln>
        </p:spPr>
      </p:pic>
      <p:pic>
        <p:nvPicPr>
          <p:cNvPr id="44036" name="Picture 4" descr="no3"/>
          <p:cNvPicPr>
            <a:picLocks noChangeAspect="1" noChangeArrowheads="1"/>
          </p:cNvPicPr>
          <p:nvPr/>
        </p:nvPicPr>
        <p:blipFill>
          <a:blip r:embed="rId4" cstate="print"/>
          <a:srcRect/>
          <a:stretch>
            <a:fillRect/>
          </a:stretch>
        </p:blipFill>
        <p:spPr bwMode="auto">
          <a:xfrm>
            <a:off x="6096000" y="1828800"/>
            <a:ext cx="2311400" cy="1600200"/>
          </a:xfrm>
          <a:prstGeom prst="rect">
            <a:avLst/>
          </a:prstGeom>
          <a:noFill/>
          <a:ln w="9525">
            <a:noFill/>
            <a:miter lim="800000"/>
            <a:headEnd/>
            <a:tailEnd/>
          </a:ln>
        </p:spPr>
      </p:pic>
      <p:pic>
        <p:nvPicPr>
          <p:cNvPr id="44037" name="Picture 5" descr="no4"/>
          <p:cNvPicPr>
            <a:picLocks noChangeAspect="1" noChangeArrowheads="1"/>
          </p:cNvPicPr>
          <p:nvPr/>
        </p:nvPicPr>
        <p:blipFill>
          <a:blip r:embed="rId5" cstate="print"/>
          <a:srcRect/>
          <a:stretch>
            <a:fillRect/>
          </a:stretch>
        </p:blipFill>
        <p:spPr bwMode="auto">
          <a:xfrm>
            <a:off x="533400" y="4267200"/>
            <a:ext cx="2311400" cy="1892300"/>
          </a:xfrm>
          <a:prstGeom prst="rect">
            <a:avLst/>
          </a:prstGeom>
          <a:noFill/>
          <a:ln w="9525">
            <a:noFill/>
            <a:miter lim="800000"/>
            <a:headEnd/>
            <a:tailEnd/>
          </a:ln>
        </p:spPr>
      </p:pic>
      <p:pic>
        <p:nvPicPr>
          <p:cNvPr id="44038" name="Picture 6" descr="no6"/>
          <p:cNvPicPr>
            <a:picLocks noChangeAspect="1" noChangeArrowheads="1"/>
          </p:cNvPicPr>
          <p:nvPr/>
        </p:nvPicPr>
        <p:blipFill>
          <a:blip r:embed="rId6" cstate="print"/>
          <a:srcRect/>
          <a:stretch>
            <a:fillRect/>
          </a:stretch>
        </p:blipFill>
        <p:spPr bwMode="auto">
          <a:xfrm>
            <a:off x="6096000" y="4267200"/>
            <a:ext cx="2311400" cy="1898650"/>
          </a:xfrm>
          <a:prstGeom prst="rect">
            <a:avLst/>
          </a:prstGeom>
          <a:noFill/>
          <a:ln w="9525">
            <a:noFill/>
            <a:miter lim="800000"/>
            <a:headEnd/>
            <a:tailEnd/>
          </a:ln>
        </p:spPr>
      </p:pic>
      <p:pic>
        <p:nvPicPr>
          <p:cNvPr id="44039" name="Picture 7" descr="No7"/>
          <p:cNvPicPr>
            <a:picLocks noChangeAspect="1" noChangeArrowheads="1"/>
          </p:cNvPicPr>
          <p:nvPr/>
        </p:nvPicPr>
        <p:blipFill>
          <a:blip r:embed="rId7" cstate="print"/>
          <a:srcRect/>
          <a:stretch>
            <a:fillRect/>
          </a:stretch>
        </p:blipFill>
        <p:spPr bwMode="auto">
          <a:xfrm>
            <a:off x="3048000" y="1905000"/>
            <a:ext cx="2393950" cy="1498600"/>
          </a:xfrm>
          <a:prstGeom prst="rect">
            <a:avLst/>
          </a:prstGeom>
          <a:noFill/>
          <a:ln w="9525">
            <a:noFill/>
            <a:miter lim="800000"/>
            <a:headEnd/>
            <a:tailEnd/>
          </a:ln>
        </p:spPr>
      </p:pic>
      <p:pic>
        <p:nvPicPr>
          <p:cNvPr id="44040" name="Picture 8" descr="No8"/>
          <p:cNvPicPr>
            <a:picLocks noChangeAspect="1" noChangeArrowheads="1"/>
          </p:cNvPicPr>
          <p:nvPr/>
        </p:nvPicPr>
        <p:blipFill>
          <a:blip r:embed="rId8" cstate="print"/>
          <a:srcRect/>
          <a:stretch>
            <a:fillRect/>
          </a:stretch>
        </p:blipFill>
        <p:spPr bwMode="auto">
          <a:xfrm>
            <a:off x="3200400" y="4724400"/>
            <a:ext cx="2406650" cy="1447800"/>
          </a:xfrm>
          <a:prstGeom prst="rect">
            <a:avLst/>
          </a:prstGeom>
          <a:noFill/>
          <a:ln w="9525">
            <a:noFill/>
            <a:miter lim="800000"/>
            <a:headEnd/>
            <a:tailEnd/>
          </a:ln>
        </p:spPr>
      </p:pic>
    </p:spTree>
  </p:cSld>
  <p:clrMapOvr>
    <a:masterClrMapping/>
  </p:clrMapOvr>
  <p:transition>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rrowheads="1"/>
          </p:cNvSpPr>
          <p:nvPr>
            <p:ph type="title"/>
          </p:nvPr>
        </p:nvSpPr>
        <p:spPr>
          <a:xfrm>
            <a:off x="457200" y="3048000"/>
            <a:ext cx="8229600" cy="1143000"/>
          </a:xfrm>
        </p:spPr>
        <p:txBody>
          <a:bodyPr/>
          <a:lstStyle/>
          <a:p>
            <a:pPr eaLnBrk="1" hangingPunct="1">
              <a:defRPr/>
            </a:pPr>
            <a:r>
              <a:rPr lang="en-US" smtClean="0"/>
              <a:t>Some Computer Vision Topics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rrowheads="1"/>
          </p:cNvSpPr>
          <p:nvPr>
            <p:ph type="title"/>
          </p:nvPr>
        </p:nvSpPr>
        <p:spPr>
          <a:xfrm>
            <a:off x="457200" y="533400"/>
            <a:ext cx="8229600" cy="1143000"/>
          </a:xfrm>
        </p:spPr>
        <p:txBody>
          <a:bodyPr/>
          <a:lstStyle/>
          <a:p>
            <a:pPr eaLnBrk="1" hangingPunct="1">
              <a:defRPr/>
            </a:pPr>
            <a:r>
              <a:rPr lang="en-US" smtClean="0"/>
              <a:t>Imaging Geometry</a:t>
            </a:r>
          </a:p>
        </p:txBody>
      </p:sp>
      <p:pic>
        <p:nvPicPr>
          <p:cNvPr id="48131" name="Picture 3" descr="image_geometry"/>
          <p:cNvPicPr>
            <a:picLocks noChangeAspect="1" noChangeArrowheads="1"/>
          </p:cNvPicPr>
          <p:nvPr/>
        </p:nvPicPr>
        <p:blipFill>
          <a:blip r:embed="rId3" cstate="print"/>
          <a:srcRect/>
          <a:stretch>
            <a:fillRect/>
          </a:stretch>
        </p:blipFill>
        <p:spPr bwMode="auto">
          <a:xfrm>
            <a:off x="1981200" y="2590800"/>
            <a:ext cx="5156200" cy="2595563"/>
          </a:xfrm>
          <a:prstGeom prst="rect">
            <a:avLst/>
          </a:prstGeom>
          <a:solidFill>
            <a:schemeClr val="tx1"/>
          </a:solid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rrowheads="1"/>
          </p:cNvSpPr>
          <p:nvPr>
            <p:ph type="title"/>
          </p:nvPr>
        </p:nvSpPr>
        <p:spPr>
          <a:xfrm>
            <a:off x="457200" y="685800"/>
            <a:ext cx="8229600" cy="1143000"/>
          </a:xfrm>
        </p:spPr>
        <p:txBody>
          <a:bodyPr/>
          <a:lstStyle/>
          <a:p>
            <a:pPr eaLnBrk="1" hangingPunct="1">
              <a:defRPr/>
            </a:pPr>
            <a:r>
              <a:rPr lang="en-US" smtClean="0"/>
              <a:t>Camera Modeling</a:t>
            </a:r>
          </a:p>
        </p:txBody>
      </p:sp>
      <p:sp>
        <p:nvSpPr>
          <p:cNvPr id="79875" name="Rectangle 3"/>
          <p:cNvSpPr>
            <a:spLocks noGrp="1" noChangeArrowheads="1"/>
          </p:cNvSpPr>
          <p:nvPr>
            <p:ph idx="1"/>
          </p:nvPr>
        </p:nvSpPr>
        <p:spPr>
          <a:xfrm>
            <a:off x="4800600" y="2286000"/>
            <a:ext cx="4114800" cy="3821113"/>
          </a:xfrm>
        </p:spPr>
        <p:txBody>
          <a:bodyPr/>
          <a:lstStyle/>
          <a:p>
            <a:pPr eaLnBrk="1" hangingPunct="1">
              <a:defRPr/>
            </a:pPr>
            <a:r>
              <a:rPr lang="en-US" smtClean="0"/>
              <a:t>Pinhole Cameras</a:t>
            </a:r>
          </a:p>
          <a:p>
            <a:pPr eaLnBrk="1" hangingPunct="1">
              <a:defRPr/>
            </a:pPr>
            <a:r>
              <a:rPr lang="en-US" smtClean="0"/>
              <a:t>Lenses</a:t>
            </a:r>
          </a:p>
          <a:p>
            <a:pPr eaLnBrk="1" hangingPunct="1">
              <a:defRPr/>
            </a:pPr>
            <a:r>
              <a:rPr lang="en-US" smtClean="0"/>
              <a:t>Camera Parameters and Calibration</a:t>
            </a:r>
          </a:p>
        </p:txBody>
      </p:sp>
      <p:pic>
        <p:nvPicPr>
          <p:cNvPr id="50180" name="Picture 4" descr="first pic"/>
          <p:cNvPicPr>
            <a:picLocks noChangeAspect="1" noChangeArrowheads="1"/>
          </p:cNvPicPr>
          <p:nvPr/>
        </p:nvPicPr>
        <p:blipFill>
          <a:blip r:embed="rId3" cstate="print"/>
          <a:srcRect/>
          <a:stretch>
            <a:fillRect/>
          </a:stretch>
        </p:blipFill>
        <p:spPr bwMode="auto">
          <a:xfrm>
            <a:off x="381000" y="2590800"/>
            <a:ext cx="4295775" cy="2649538"/>
          </a:xfrm>
          <a:prstGeom prst="rect">
            <a:avLst/>
          </a:prstGeom>
          <a:noFill/>
          <a:ln w="9525">
            <a:noFill/>
            <a:miter lim="800000"/>
            <a:headEnd/>
            <a:tailEnd/>
          </a:ln>
        </p:spPr>
      </p:pic>
      <p:pic>
        <p:nvPicPr>
          <p:cNvPr id="50181" name="Picture 5"/>
          <p:cNvPicPr>
            <a:picLocks noChangeAspect="1" noChangeArrowheads="1"/>
          </p:cNvPicPr>
          <p:nvPr/>
        </p:nvPicPr>
        <p:blipFill>
          <a:blip r:embed="rId4" cstate="print"/>
          <a:srcRect/>
          <a:stretch>
            <a:fillRect/>
          </a:stretch>
        </p:blipFill>
        <p:spPr bwMode="auto">
          <a:xfrm>
            <a:off x="533400" y="5257800"/>
            <a:ext cx="4724400" cy="68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rrowheads="1"/>
          </p:cNvSpPr>
          <p:nvPr>
            <p:ph type="title"/>
          </p:nvPr>
        </p:nvSpPr>
        <p:spPr>
          <a:xfrm>
            <a:off x="457200" y="685800"/>
            <a:ext cx="8229600" cy="1143000"/>
          </a:xfrm>
        </p:spPr>
        <p:txBody>
          <a:bodyPr/>
          <a:lstStyle/>
          <a:p>
            <a:pPr eaLnBrk="1" hangingPunct="1">
              <a:defRPr/>
            </a:pPr>
            <a:r>
              <a:rPr lang="en-US" smtClean="0"/>
              <a:t>Image Filtering and Enhancing</a:t>
            </a:r>
          </a:p>
        </p:txBody>
      </p:sp>
      <p:sp>
        <p:nvSpPr>
          <p:cNvPr id="81923" name="Rectangle 3"/>
          <p:cNvSpPr>
            <a:spLocks noGrp="1" noChangeArrowheads="1"/>
          </p:cNvSpPr>
          <p:nvPr>
            <p:ph idx="1"/>
          </p:nvPr>
        </p:nvSpPr>
        <p:spPr>
          <a:xfrm>
            <a:off x="4800600" y="2286000"/>
            <a:ext cx="4114800" cy="3821113"/>
          </a:xfrm>
        </p:spPr>
        <p:txBody>
          <a:bodyPr/>
          <a:lstStyle/>
          <a:p>
            <a:pPr eaLnBrk="1" hangingPunct="1">
              <a:defRPr/>
            </a:pPr>
            <a:r>
              <a:rPr lang="en-US" smtClean="0"/>
              <a:t>Linear Filters and Convolution</a:t>
            </a:r>
          </a:p>
          <a:p>
            <a:pPr eaLnBrk="1" hangingPunct="1">
              <a:defRPr/>
            </a:pPr>
            <a:r>
              <a:rPr lang="en-US" smtClean="0"/>
              <a:t>Image Smoothing</a:t>
            </a:r>
          </a:p>
          <a:p>
            <a:pPr eaLnBrk="1" hangingPunct="1">
              <a:defRPr/>
            </a:pPr>
            <a:r>
              <a:rPr lang="en-US" smtClean="0"/>
              <a:t>Edge Detection</a:t>
            </a:r>
          </a:p>
          <a:p>
            <a:pPr eaLnBrk="1" hangingPunct="1">
              <a:defRPr/>
            </a:pPr>
            <a:r>
              <a:rPr lang="en-US" smtClean="0"/>
              <a:t>Pyramids</a:t>
            </a:r>
          </a:p>
        </p:txBody>
      </p:sp>
      <p:pic>
        <p:nvPicPr>
          <p:cNvPr id="52228" name="Picture 4" descr="lena"/>
          <p:cNvPicPr>
            <a:picLocks noChangeAspect="1" noChangeArrowheads="1"/>
          </p:cNvPicPr>
          <p:nvPr/>
        </p:nvPicPr>
        <p:blipFill>
          <a:blip r:embed="rId3" cstate="print"/>
          <a:srcRect/>
          <a:stretch>
            <a:fillRect/>
          </a:stretch>
        </p:blipFill>
        <p:spPr bwMode="auto">
          <a:xfrm>
            <a:off x="457200" y="2971800"/>
            <a:ext cx="2047875" cy="2047875"/>
          </a:xfrm>
          <a:prstGeom prst="rect">
            <a:avLst/>
          </a:prstGeom>
          <a:noFill/>
          <a:ln w="9525">
            <a:noFill/>
            <a:miter lim="800000"/>
            <a:headEnd/>
            <a:tailEnd/>
          </a:ln>
        </p:spPr>
      </p:pic>
      <p:pic>
        <p:nvPicPr>
          <p:cNvPr id="52229" name="Picture 5" descr="lena-edge"/>
          <p:cNvPicPr>
            <a:picLocks noChangeAspect="1" noChangeArrowheads="1"/>
          </p:cNvPicPr>
          <p:nvPr/>
        </p:nvPicPr>
        <p:blipFill>
          <a:blip r:embed="rId4" cstate="print"/>
          <a:srcRect/>
          <a:stretch>
            <a:fillRect/>
          </a:stretch>
        </p:blipFill>
        <p:spPr bwMode="auto">
          <a:xfrm>
            <a:off x="2590800" y="2971800"/>
            <a:ext cx="2047875" cy="2047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457200" y="0"/>
            <a:ext cx="8229600" cy="914400"/>
          </a:xfrm>
          <a:prstGeom prst="rect">
            <a:avLst/>
          </a:prstGeom>
          <a:noFill/>
          <a:ln w="9525">
            <a:noFill/>
            <a:round/>
            <a:headEnd/>
            <a:tailEnd/>
          </a:ln>
          <a:effectLst/>
        </p:spPr>
        <p:txBody>
          <a:bodyPr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a:solidFill>
                  <a:srgbClr val="000000"/>
                </a:solidFill>
                <a:ea typeface="DejaVu Sans" charset="0"/>
                <a:cs typeface="DejaVu Sans" charset="0"/>
              </a:rPr>
              <a:t>Vision is really hard</a:t>
            </a:r>
          </a:p>
        </p:txBody>
      </p:sp>
      <p:sp>
        <p:nvSpPr>
          <p:cNvPr id="23554" name="Text Box 2"/>
          <p:cNvSpPr txBox="1">
            <a:spLocks noChangeArrowheads="1"/>
          </p:cNvSpPr>
          <p:nvPr/>
        </p:nvSpPr>
        <p:spPr bwMode="auto">
          <a:xfrm>
            <a:off x="347663" y="1295400"/>
            <a:ext cx="8262937" cy="5257800"/>
          </a:xfrm>
          <a:prstGeom prst="rect">
            <a:avLst/>
          </a:prstGeom>
          <a:noFill/>
          <a:ln w="9525">
            <a:noFill/>
            <a:round/>
            <a:headEnd/>
            <a:tailEnd/>
          </a:ln>
          <a:effectLst/>
        </p:spPr>
        <p:txBody>
          <a:bodyPr/>
          <a:lstStyle/>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a:solidFill>
                  <a:srgbClr val="000000"/>
                </a:solidFill>
                <a:ea typeface="DejaVu Sans" charset="0"/>
                <a:cs typeface="DejaVu Sans" charset="0"/>
              </a:rPr>
              <a:t>Vision is an amazing feat of natural intelligence	</a:t>
            </a:r>
          </a:p>
          <a:p>
            <a:pPr marL="741363" lvl="1" indent="-284163">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a:solidFill>
                  <a:srgbClr val="000000"/>
                </a:solidFill>
                <a:ea typeface="DejaVu Sans" charset="0"/>
                <a:cs typeface="DejaVu Sans" charset="0"/>
              </a:rPr>
              <a:t>Visual cortex occupies about 50% of Macaque brain</a:t>
            </a:r>
          </a:p>
          <a:p>
            <a:pPr marL="741363" lvl="1" indent="-284163">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a:solidFill>
                  <a:srgbClr val="000000"/>
                </a:solidFill>
                <a:ea typeface="DejaVu Sans" charset="0"/>
                <a:cs typeface="DejaVu Sans" charset="0"/>
              </a:rPr>
              <a:t>More human brain devoted to vision than anything else</a:t>
            </a:r>
          </a:p>
        </p:txBody>
      </p:sp>
      <p:pic>
        <p:nvPicPr>
          <p:cNvPr id="23555" name="Picture 3"/>
          <p:cNvPicPr>
            <a:picLocks noChangeAspect="1" noChangeArrowheads="1"/>
          </p:cNvPicPr>
          <p:nvPr/>
        </p:nvPicPr>
        <p:blipFill>
          <a:blip r:embed="rId3" cstate="print"/>
          <a:srcRect/>
          <a:stretch>
            <a:fillRect/>
          </a:stretch>
        </p:blipFill>
        <p:spPr bwMode="auto">
          <a:xfrm>
            <a:off x="3124200" y="3657600"/>
            <a:ext cx="2070100" cy="3048000"/>
          </a:xfrm>
          <a:prstGeom prst="rect">
            <a:avLst/>
          </a:prstGeom>
          <a:noFill/>
          <a:ln w="9525">
            <a:noFill/>
            <a:round/>
            <a:headEnd/>
            <a:tailEnd/>
          </a:ln>
          <a:effectLst/>
        </p:spPr>
      </p:pic>
      <p:sp>
        <p:nvSpPr>
          <p:cNvPr id="23556" name="AutoShape 4"/>
          <p:cNvSpPr>
            <a:spLocks noChangeArrowheads="1"/>
          </p:cNvSpPr>
          <p:nvPr/>
        </p:nvSpPr>
        <p:spPr bwMode="auto">
          <a:xfrm>
            <a:off x="5105400" y="3657600"/>
            <a:ext cx="2438400" cy="1371600"/>
          </a:xfrm>
          <a:custGeom>
            <a:avLst/>
            <a:gdLst>
              <a:gd name="T0" fmla="*/ 2436368 w 43200"/>
              <a:gd name="T1" fmla="*/ 685800 h 43200"/>
              <a:gd name="T2" fmla="*/ 1219200 w 43200"/>
              <a:gd name="T3" fmla="*/ 1370140 h 43200"/>
              <a:gd name="T4" fmla="*/ 7564 w 43200"/>
              <a:gd name="T5" fmla="*/ 685800 h 43200"/>
              <a:gd name="T6" fmla="*/ 1219200 w 43200"/>
              <a:gd name="T7" fmla="*/ 78423 h 43200"/>
              <a:gd name="T8" fmla="*/ 5954 w 43200"/>
              <a:gd name="T9" fmla="*/ 6524 h 43200"/>
              <a:gd name="T10" fmla="*/ 34174 w 43200"/>
              <a:gd name="T11" fmla="*/ 34674 h 43200"/>
            </a:gdLst>
            <a:ahLst/>
            <a:cxnLst>
              <a:cxn ang="0">
                <a:pos x="T0" y="T1"/>
              </a:cxn>
              <a:cxn ang="0">
                <a:pos x="T2" y="T3"/>
              </a:cxn>
              <a:cxn ang="0">
                <a:pos x="T4" y="T5"/>
              </a:cxn>
              <a:cxn ang="0">
                <a:pos x="T6" y="T7"/>
              </a:cxn>
            </a:cxnLst>
            <a:rect l="T8" t="T9" r="T10" b="T11"/>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DCE6F2"/>
          </a:solidFill>
          <a:ln w="9360">
            <a:solidFill>
              <a:srgbClr val="000000"/>
            </a:solidFill>
            <a:round/>
            <a:headEnd/>
            <a:tailEnd/>
          </a:ln>
          <a:effectLst/>
        </p:spPr>
        <p:txBody>
          <a:bodyPr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a:solidFill>
                  <a:srgbClr val="000000"/>
                </a:solidFill>
                <a:latin typeface="Comic Sans MS" pitchFamily="64" charset="0"/>
                <a:ea typeface="DejaVu Sans" charset="0"/>
                <a:cs typeface="DejaVu Sans" charset="0"/>
              </a:rPr>
              <a:t>Is that a queen or a bishop?</a:t>
            </a:r>
          </a:p>
        </p:txBody>
      </p:sp>
      <p:sp>
        <p:nvSpPr>
          <p:cNvPr id="23557" name="Freeform 5"/>
          <p:cNvSpPr>
            <a:spLocks noChangeArrowheads="1"/>
          </p:cNvSpPr>
          <p:nvPr/>
        </p:nvSpPr>
        <p:spPr bwMode="auto">
          <a:xfrm>
            <a:off x="4343400" y="3886200"/>
            <a:ext cx="152400" cy="152400"/>
          </a:xfrm>
          <a:custGeom>
            <a:avLst/>
            <a:gdLst>
              <a:gd name="T0" fmla="*/ 152273 w 43200"/>
              <a:gd name="T1" fmla="*/ 76200 h 43200"/>
              <a:gd name="T2" fmla="*/ 76200 w 43200"/>
              <a:gd name="T3" fmla="*/ 152238 h 43200"/>
              <a:gd name="T4" fmla="*/ 473 w 43200"/>
              <a:gd name="T5" fmla="*/ 76200 h 43200"/>
              <a:gd name="T6" fmla="*/ 76200 w 43200"/>
              <a:gd name="T7" fmla="*/ 8714 h 43200"/>
              <a:gd name="T8" fmla="*/ 5954 w 43200"/>
              <a:gd name="T9" fmla="*/ 6524 h 43200"/>
              <a:gd name="T10" fmla="*/ 34174 w 43200"/>
              <a:gd name="T11" fmla="*/ 34674 h 43200"/>
            </a:gdLst>
            <a:ahLst/>
            <a:cxnLst>
              <a:cxn ang="0">
                <a:pos x="T0" y="T1"/>
              </a:cxn>
              <a:cxn ang="0">
                <a:pos x="T2" y="T3"/>
              </a:cxn>
              <a:cxn ang="0">
                <a:pos x="T4" y="T5"/>
              </a:cxn>
              <a:cxn ang="0">
                <a:pos x="T6" y="T7"/>
              </a:cxn>
            </a:cxnLst>
            <a:rect l="T8" t="T9" r="T10" b="T11"/>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DCE6F2"/>
          </a:solidFill>
          <a:ln w="9360">
            <a:solidFill>
              <a:srgbClr val="000000"/>
            </a:solidFill>
            <a:round/>
            <a:headEnd/>
            <a:tailEnd/>
          </a:ln>
          <a:effectLst/>
        </p:spPr>
        <p:txBody>
          <a:bodyPr wrap="none" anchor="ctr"/>
          <a:lstStyle/>
          <a:p>
            <a:endParaRPr lang="en-US"/>
          </a:p>
        </p:txBody>
      </p:sp>
      <p:sp>
        <p:nvSpPr>
          <p:cNvPr id="23558" name="Freeform 6"/>
          <p:cNvSpPr>
            <a:spLocks noChangeArrowheads="1"/>
          </p:cNvSpPr>
          <p:nvPr/>
        </p:nvSpPr>
        <p:spPr bwMode="auto">
          <a:xfrm>
            <a:off x="4724400" y="3886200"/>
            <a:ext cx="304800" cy="228600"/>
          </a:xfrm>
          <a:custGeom>
            <a:avLst/>
            <a:gdLst>
              <a:gd name="T0" fmla="*/ 304546 w 43200"/>
              <a:gd name="T1" fmla="*/ 114300 h 43200"/>
              <a:gd name="T2" fmla="*/ 152400 w 43200"/>
              <a:gd name="T3" fmla="*/ 228357 h 43200"/>
              <a:gd name="T4" fmla="*/ 945 w 43200"/>
              <a:gd name="T5" fmla="*/ 114300 h 43200"/>
              <a:gd name="T6" fmla="*/ 152400 w 43200"/>
              <a:gd name="T7" fmla="*/ 13070 h 43200"/>
              <a:gd name="T8" fmla="*/ 5954 w 43200"/>
              <a:gd name="T9" fmla="*/ 6524 h 43200"/>
              <a:gd name="T10" fmla="*/ 34174 w 43200"/>
              <a:gd name="T11" fmla="*/ 34674 h 43200"/>
            </a:gdLst>
            <a:ahLst/>
            <a:cxnLst>
              <a:cxn ang="0">
                <a:pos x="T0" y="T1"/>
              </a:cxn>
              <a:cxn ang="0">
                <a:pos x="T2" y="T3"/>
              </a:cxn>
              <a:cxn ang="0">
                <a:pos x="T4" y="T5"/>
              </a:cxn>
              <a:cxn ang="0">
                <a:pos x="T6" y="T7"/>
              </a:cxn>
            </a:cxnLst>
            <a:rect l="T8" t="T9" r="T10" b="T11"/>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DCE6F2"/>
          </a:solidFill>
          <a:ln w="9360">
            <a:solidFill>
              <a:srgbClr val="000000"/>
            </a:solidFill>
            <a:round/>
            <a:headEnd/>
            <a:tailEnd/>
          </a:ln>
          <a:effectLst/>
        </p:spPr>
        <p:txBody>
          <a:bodyPr wrap="none" anchor="ctr"/>
          <a:lstStyle/>
          <a:p>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rrowheads="1"/>
          </p:cNvSpPr>
          <p:nvPr>
            <p:ph type="title"/>
          </p:nvPr>
        </p:nvSpPr>
        <p:spPr>
          <a:xfrm>
            <a:off x="457200" y="457200"/>
            <a:ext cx="8229600" cy="1143000"/>
          </a:xfrm>
        </p:spPr>
        <p:txBody>
          <a:bodyPr>
            <a:normAutofit fontScale="90000"/>
          </a:bodyPr>
          <a:lstStyle/>
          <a:p>
            <a:pPr eaLnBrk="1" hangingPunct="1">
              <a:defRPr/>
            </a:pPr>
            <a:r>
              <a:rPr lang="en-US" dirty="0" smtClean="0"/>
              <a:t>Image Filtering and Enhancing (cont.)</a:t>
            </a:r>
          </a:p>
        </p:txBody>
      </p:sp>
      <p:pic>
        <p:nvPicPr>
          <p:cNvPr id="54275" name="Picture 3" descr="ImPyr0"/>
          <p:cNvPicPr>
            <a:picLocks noChangeAspect="1" noChangeArrowheads="1"/>
          </p:cNvPicPr>
          <p:nvPr/>
        </p:nvPicPr>
        <p:blipFill>
          <a:blip r:embed="rId3" cstate="print"/>
          <a:srcRect/>
          <a:stretch>
            <a:fillRect/>
          </a:stretch>
        </p:blipFill>
        <p:spPr bwMode="auto">
          <a:xfrm>
            <a:off x="1143000" y="2133600"/>
            <a:ext cx="2822575" cy="4171950"/>
          </a:xfrm>
          <a:prstGeom prst="rect">
            <a:avLst/>
          </a:prstGeom>
          <a:noFill/>
          <a:ln w="9525">
            <a:noFill/>
            <a:miter lim="800000"/>
            <a:headEnd/>
            <a:tailEnd/>
          </a:ln>
        </p:spPr>
      </p:pic>
      <p:pic>
        <p:nvPicPr>
          <p:cNvPr id="54276" name="Picture 4" descr="ImPyr1"/>
          <p:cNvPicPr>
            <a:picLocks noChangeAspect="1" noChangeArrowheads="1"/>
          </p:cNvPicPr>
          <p:nvPr/>
        </p:nvPicPr>
        <p:blipFill>
          <a:blip r:embed="rId4" cstate="print"/>
          <a:srcRect/>
          <a:stretch>
            <a:fillRect/>
          </a:stretch>
        </p:blipFill>
        <p:spPr bwMode="auto">
          <a:xfrm>
            <a:off x="4114800" y="4267200"/>
            <a:ext cx="1406525" cy="2079625"/>
          </a:xfrm>
          <a:prstGeom prst="rect">
            <a:avLst/>
          </a:prstGeom>
          <a:noFill/>
          <a:ln w="9525">
            <a:noFill/>
            <a:miter lim="800000"/>
            <a:headEnd/>
            <a:tailEnd/>
          </a:ln>
        </p:spPr>
      </p:pic>
      <p:pic>
        <p:nvPicPr>
          <p:cNvPr id="54277" name="Picture 5" descr="ImPyr2"/>
          <p:cNvPicPr>
            <a:picLocks noChangeAspect="1" noChangeArrowheads="1"/>
          </p:cNvPicPr>
          <p:nvPr/>
        </p:nvPicPr>
        <p:blipFill>
          <a:blip r:embed="rId5" cstate="print"/>
          <a:srcRect/>
          <a:stretch>
            <a:fillRect/>
          </a:stretch>
        </p:blipFill>
        <p:spPr bwMode="auto">
          <a:xfrm>
            <a:off x="5638800" y="5257800"/>
            <a:ext cx="696913" cy="1039813"/>
          </a:xfrm>
          <a:prstGeom prst="rect">
            <a:avLst/>
          </a:prstGeom>
          <a:noFill/>
          <a:ln w="9525">
            <a:noFill/>
            <a:miter lim="800000"/>
            <a:headEnd/>
            <a:tailEnd/>
          </a:ln>
        </p:spPr>
      </p:pic>
      <p:pic>
        <p:nvPicPr>
          <p:cNvPr id="54278" name="Picture 6" descr="ImPyr3"/>
          <p:cNvPicPr>
            <a:picLocks noChangeAspect="1" noChangeArrowheads="1"/>
          </p:cNvPicPr>
          <p:nvPr/>
        </p:nvPicPr>
        <p:blipFill>
          <a:blip r:embed="rId6" cstate="print"/>
          <a:srcRect/>
          <a:stretch>
            <a:fillRect/>
          </a:stretch>
        </p:blipFill>
        <p:spPr bwMode="auto">
          <a:xfrm>
            <a:off x="6477000" y="5791200"/>
            <a:ext cx="342900" cy="514350"/>
          </a:xfrm>
          <a:prstGeom prst="rect">
            <a:avLst/>
          </a:prstGeom>
          <a:noFill/>
          <a:ln w="9525">
            <a:noFill/>
            <a:miter lim="800000"/>
            <a:headEnd/>
            <a:tailEnd/>
          </a:ln>
        </p:spPr>
      </p:pic>
      <p:pic>
        <p:nvPicPr>
          <p:cNvPr id="54279" name="Picture 7" descr="ImPyr4"/>
          <p:cNvPicPr>
            <a:picLocks noChangeAspect="1" noChangeArrowheads="1"/>
          </p:cNvPicPr>
          <p:nvPr/>
        </p:nvPicPr>
        <p:blipFill>
          <a:blip r:embed="rId7" cstate="print"/>
          <a:srcRect/>
          <a:stretch>
            <a:fillRect/>
          </a:stretch>
        </p:blipFill>
        <p:spPr bwMode="auto">
          <a:xfrm>
            <a:off x="6934200" y="6019800"/>
            <a:ext cx="171450" cy="25082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rrowheads="1"/>
          </p:cNvSpPr>
          <p:nvPr>
            <p:ph type="title"/>
          </p:nvPr>
        </p:nvSpPr>
        <p:spPr>
          <a:xfrm>
            <a:off x="457200" y="685800"/>
            <a:ext cx="8229600" cy="1143000"/>
          </a:xfrm>
        </p:spPr>
        <p:txBody>
          <a:bodyPr/>
          <a:lstStyle/>
          <a:p>
            <a:pPr eaLnBrk="1" hangingPunct="1">
              <a:defRPr/>
            </a:pPr>
            <a:r>
              <a:rPr lang="en-US" smtClean="0"/>
              <a:t>Region Segmentation</a:t>
            </a:r>
          </a:p>
        </p:txBody>
      </p:sp>
      <p:pic>
        <p:nvPicPr>
          <p:cNvPr id="56323" name="Picture 3" descr="flower"/>
          <p:cNvPicPr>
            <a:picLocks noChangeAspect="1" noChangeArrowheads="1"/>
          </p:cNvPicPr>
          <p:nvPr/>
        </p:nvPicPr>
        <p:blipFill>
          <a:blip r:embed="rId3" cstate="print"/>
          <a:srcRect/>
          <a:stretch>
            <a:fillRect/>
          </a:stretch>
        </p:blipFill>
        <p:spPr bwMode="auto">
          <a:xfrm>
            <a:off x="304800" y="2438400"/>
            <a:ext cx="4038600" cy="2601913"/>
          </a:xfrm>
          <a:prstGeom prst="rect">
            <a:avLst/>
          </a:prstGeom>
          <a:noFill/>
          <a:ln w="9525">
            <a:noFill/>
            <a:miter lim="800000"/>
            <a:headEnd/>
            <a:tailEnd/>
          </a:ln>
        </p:spPr>
      </p:pic>
      <p:pic>
        <p:nvPicPr>
          <p:cNvPr id="56324" name="Picture 4" descr="segout"/>
          <p:cNvPicPr>
            <a:picLocks noChangeAspect="1" noChangeArrowheads="1"/>
          </p:cNvPicPr>
          <p:nvPr/>
        </p:nvPicPr>
        <p:blipFill>
          <a:blip r:embed="rId4" cstate="print"/>
          <a:srcRect/>
          <a:stretch>
            <a:fillRect/>
          </a:stretch>
        </p:blipFill>
        <p:spPr bwMode="auto">
          <a:xfrm>
            <a:off x="4572000" y="2438400"/>
            <a:ext cx="4191000" cy="2543175"/>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rrowheads="1"/>
          </p:cNvSpPr>
          <p:nvPr>
            <p:ph type="title"/>
          </p:nvPr>
        </p:nvSpPr>
        <p:spPr>
          <a:xfrm>
            <a:off x="457200" y="457200"/>
            <a:ext cx="8229600" cy="1143000"/>
          </a:xfrm>
        </p:spPr>
        <p:txBody>
          <a:bodyPr/>
          <a:lstStyle/>
          <a:p>
            <a:pPr eaLnBrk="1" hangingPunct="1">
              <a:defRPr/>
            </a:pPr>
            <a:r>
              <a:rPr lang="en-US" smtClean="0"/>
              <a:t>Color</a:t>
            </a:r>
          </a:p>
        </p:txBody>
      </p:sp>
      <p:pic>
        <p:nvPicPr>
          <p:cNvPr id="58371" name="Picture 3" descr="Color"/>
          <p:cNvPicPr>
            <a:picLocks noChangeAspect="1" noChangeArrowheads="1"/>
          </p:cNvPicPr>
          <p:nvPr/>
        </p:nvPicPr>
        <p:blipFill>
          <a:blip r:embed="rId3" cstate="print"/>
          <a:srcRect/>
          <a:stretch>
            <a:fillRect/>
          </a:stretch>
        </p:blipFill>
        <p:spPr bwMode="auto">
          <a:xfrm>
            <a:off x="1600200" y="2057400"/>
            <a:ext cx="6124575" cy="4405313"/>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rrowheads="1"/>
          </p:cNvSpPr>
          <p:nvPr>
            <p:ph type="title"/>
          </p:nvPr>
        </p:nvSpPr>
        <p:spPr>
          <a:xfrm>
            <a:off x="457200" y="609600"/>
            <a:ext cx="8229600" cy="1143000"/>
          </a:xfrm>
        </p:spPr>
        <p:txBody>
          <a:bodyPr/>
          <a:lstStyle/>
          <a:p>
            <a:pPr eaLnBrk="1" hangingPunct="1">
              <a:defRPr/>
            </a:pPr>
            <a:r>
              <a:rPr lang="en-US" smtClean="0"/>
              <a:t>Texture</a:t>
            </a:r>
          </a:p>
        </p:txBody>
      </p:sp>
      <p:pic>
        <p:nvPicPr>
          <p:cNvPr id="60419" name="Picture 3"/>
          <p:cNvPicPr>
            <a:picLocks noChangeAspect="1" noChangeArrowheads="1"/>
          </p:cNvPicPr>
          <p:nvPr/>
        </p:nvPicPr>
        <p:blipFill>
          <a:blip r:embed="rId3" cstate="print"/>
          <a:srcRect/>
          <a:stretch>
            <a:fillRect/>
          </a:stretch>
        </p:blipFill>
        <p:spPr bwMode="auto">
          <a:xfrm>
            <a:off x="4419600" y="2286000"/>
            <a:ext cx="3300413" cy="2481263"/>
          </a:xfrm>
          <a:prstGeom prst="rect">
            <a:avLst/>
          </a:prstGeom>
          <a:noFill/>
          <a:ln w="9525">
            <a:noFill/>
            <a:miter lim="800000"/>
            <a:headEnd/>
            <a:tailEnd/>
          </a:ln>
        </p:spPr>
      </p:pic>
      <p:pic>
        <p:nvPicPr>
          <p:cNvPr id="60420" name="Picture 4"/>
          <p:cNvPicPr>
            <a:picLocks noChangeAspect="1" noChangeArrowheads="1"/>
          </p:cNvPicPr>
          <p:nvPr/>
        </p:nvPicPr>
        <p:blipFill>
          <a:blip r:embed="rId4" cstate="print"/>
          <a:srcRect/>
          <a:stretch>
            <a:fillRect/>
          </a:stretch>
        </p:blipFill>
        <p:spPr bwMode="auto">
          <a:xfrm>
            <a:off x="1143000" y="2286000"/>
            <a:ext cx="3300413" cy="3278188"/>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rrowheads="1"/>
          </p:cNvSpPr>
          <p:nvPr>
            <p:ph type="title" sz="quarter"/>
          </p:nvPr>
        </p:nvSpPr>
        <p:spPr/>
        <p:txBody>
          <a:bodyPr/>
          <a:lstStyle/>
          <a:p>
            <a:pPr eaLnBrk="1" hangingPunct="1">
              <a:defRPr/>
            </a:pPr>
            <a:r>
              <a:rPr lang="en-US" smtClean="0"/>
              <a:t> Image Restoration</a:t>
            </a:r>
          </a:p>
        </p:txBody>
      </p:sp>
      <p:sp>
        <p:nvSpPr>
          <p:cNvPr id="62467" name="Text Box 3"/>
          <p:cNvSpPr txBox="1">
            <a:spLocks noChangeArrowheads="1"/>
          </p:cNvSpPr>
          <p:nvPr/>
        </p:nvSpPr>
        <p:spPr bwMode="auto">
          <a:xfrm>
            <a:off x="1905000" y="3810000"/>
            <a:ext cx="1306513" cy="457200"/>
          </a:xfrm>
          <a:prstGeom prst="rect">
            <a:avLst/>
          </a:prstGeom>
          <a:noFill/>
          <a:ln w="9525">
            <a:noFill/>
            <a:miter lim="800000"/>
            <a:headEnd/>
            <a:tailEnd/>
          </a:ln>
        </p:spPr>
        <p:txBody>
          <a:bodyPr wrap="none">
            <a:spAutoFit/>
          </a:bodyPr>
          <a:lstStyle/>
          <a:p>
            <a:pPr algn="ctr"/>
            <a:r>
              <a:rPr lang="en-US" altLang="en-US" sz="2400">
                <a:latin typeface="Comic Sans MS" pitchFamily="64" charset="0"/>
              </a:rPr>
              <a:t>Original</a:t>
            </a:r>
          </a:p>
        </p:txBody>
      </p:sp>
      <p:sp>
        <p:nvSpPr>
          <p:cNvPr id="62468" name="Text Box 4"/>
          <p:cNvSpPr txBox="1">
            <a:spLocks noChangeArrowheads="1"/>
          </p:cNvSpPr>
          <p:nvPr/>
        </p:nvSpPr>
        <p:spPr bwMode="auto">
          <a:xfrm>
            <a:off x="5373688" y="3810000"/>
            <a:ext cx="1585912" cy="457200"/>
          </a:xfrm>
          <a:prstGeom prst="rect">
            <a:avLst/>
          </a:prstGeom>
          <a:noFill/>
          <a:ln w="9525">
            <a:noFill/>
            <a:miter lim="800000"/>
            <a:headEnd/>
            <a:tailEnd/>
          </a:ln>
        </p:spPr>
        <p:txBody>
          <a:bodyPr wrap="none">
            <a:spAutoFit/>
          </a:bodyPr>
          <a:lstStyle/>
          <a:p>
            <a:pPr algn="ctr"/>
            <a:r>
              <a:rPr lang="en-US" altLang="en-US" sz="2400">
                <a:latin typeface="Comic Sans MS" pitchFamily="64" charset="0"/>
              </a:rPr>
              <a:t>Synthetic</a:t>
            </a:r>
          </a:p>
        </p:txBody>
      </p:sp>
      <p:pic>
        <p:nvPicPr>
          <p:cNvPr id="62469" name="Picture 5" descr="clover_text"/>
          <p:cNvPicPr>
            <a:picLocks noChangeAspect="1" noChangeArrowheads="1"/>
          </p:cNvPicPr>
          <p:nvPr/>
        </p:nvPicPr>
        <p:blipFill>
          <a:blip r:embed="rId3" cstate="print"/>
          <a:srcRect/>
          <a:stretch>
            <a:fillRect/>
          </a:stretch>
        </p:blipFill>
        <p:spPr bwMode="auto">
          <a:xfrm>
            <a:off x="1905000" y="2000250"/>
            <a:ext cx="1428750" cy="1428750"/>
          </a:xfrm>
          <a:prstGeom prst="rect">
            <a:avLst/>
          </a:prstGeom>
          <a:noFill/>
          <a:ln w="9525">
            <a:noFill/>
            <a:miter lim="800000"/>
            <a:headEnd/>
            <a:tailEnd/>
          </a:ln>
        </p:spPr>
      </p:pic>
      <p:pic>
        <p:nvPicPr>
          <p:cNvPr id="62470" name="Picture 6" descr="clover_no_text"/>
          <p:cNvPicPr>
            <a:picLocks noChangeAspect="1" noChangeArrowheads="1"/>
          </p:cNvPicPr>
          <p:nvPr/>
        </p:nvPicPr>
        <p:blipFill>
          <a:blip r:embed="rId4" cstate="print"/>
          <a:srcRect/>
          <a:stretch>
            <a:fillRect/>
          </a:stretch>
        </p:blipFill>
        <p:spPr bwMode="auto">
          <a:xfrm>
            <a:off x="5453063" y="2000250"/>
            <a:ext cx="1428750" cy="1428750"/>
          </a:xfrm>
          <a:prstGeom prst="rect">
            <a:avLst/>
          </a:prstGeom>
          <a:noFill/>
          <a:ln w="9525">
            <a:noFill/>
            <a:miter lim="800000"/>
            <a:headEnd/>
            <a:tailEnd/>
          </a:ln>
        </p:spPr>
      </p:pic>
      <p:pic>
        <p:nvPicPr>
          <p:cNvPr id="62471" name="Picture 7" descr="clover_ex2"/>
          <p:cNvPicPr>
            <a:picLocks noChangeAspect="1" noChangeArrowheads="1"/>
          </p:cNvPicPr>
          <p:nvPr/>
        </p:nvPicPr>
        <p:blipFill>
          <a:blip r:embed="rId5" cstate="print"/>
          <a:srcRect/>
          <a:stretch>
            <a:fillRect/>
          </a:stretch>
        </p:blipFill>
        <p:spPr bwMode="auto">
          <a:xfrm>
            <a:off x="1905000" y="4476750"/>
            <a:ext cx="1428750" cy="1428750"/>
          </a:xfrm>
          <a:prstGeom prst="rect">
            <a:avLst/>
          </a:prstGeom>
          <a:noFill/>
          <a:ln w="9525">
            <a:noFill/>
            <a:miter lim="800000"/>
            <a:headEnd/>
            <a:tailEnd/>
          </a:ln>
        </p:spPr>
      </p:pic>
      <p:pic>
        <p:nvPicPr>
          <p:cNvPr id="62472" name="Picture 8" descr="clover_ex2_syn"/>
          <p:cNvPicPr>
            <a:picLocks noChangeAspect="1" noChangeArrowheads="1"/>
          </p:cNvPicPr>
          <p:nvPr/>
        </p:nvPicPr>
        <p:blipFill>
          <a:blip r:embed="rId6" cstate="print"/>
          <a:srcRect/>
          <a:stretch>
            <a:fillRect/>
          </a:stretch>
        </p:blipFill>
        <p:spPr bwMode="auto">
          <a:xfrm>
            <a:off x="5453063" y="4476750"/>
            <a:ext cx="1428750" cy="1428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rrowheads="1"/>
          </p:cNvSpPr>
          <p:nvPr>
            <p:ph type="title"/>
          </p:nvPr>
        </p:nvSpPr>
        <p:spPr>
          <a:xfrm>
            <a:off x="457200" y="457200"/>
            <a:ext cx="8229600" cy="1143000"/>
          </a:xfrm>
        </p:spPr>
        <p:txBody>
          <a:bodyPr/>
          <a:lstStyle/>
          <a:p>
            <a:pPr eaLnBrk="1" hangingPunct="1">
              <a:defRPr/>
            </a:pPr>
            <a:r>
              <a:rPr lang="en-US" smtClean="0"/>
              <a:t>Perceptual Organization</a:t>
            </a:r>
          </a:p>
        </p:txBody>
      </p:sp>
      <p:pic>
        <p:nvPicPr>
          <p:cNvPr id="64515" name="Picture 3"/>
          <p:cNvPicPr>
            <a:picLocks noChangeAspect="1" noChangeArrowheads="1"/>
          </p:cNvPicPr>
          <p:nvPr/>
        </p:nvPicPr>
        <p:blipFill>
          <a:blip r:embed="rId3" cstate="print"/>
          <a:srcRect/>
          <a:stretch>
            <a:fillRect/>
          </a:stretch>
        </p:blipFill>
        <p:spPr bwMode="auto">
          <a:xfrm>
            <a:off x="2667000" y="2133600"/>
            <a:ext cx="4643438" cy="44069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rrowheads="1"/>
          </p:cNvSpPr>
          <p:nvPr>
            <p:ph type="title"/>
          </p:nvPr>
        </p:nvSpPr>
        <p:spPr>
          <a:xfrm>
            <a:off x="457200" y="609600"/>
            <a:ext cx="8229600" cy="1143000"/>
          </a:xfrm>
        </p:spPr>
        <p:txBody>
          <a:bodyPr/>
          <a:lstStyle/>
          <a:p>
            <a:pPr eaLnBrk="1" hangingPunct="1">
              <a:defRPr/>
            </a:pPr>
            <a:r>
              <a:rPr lang="en-US" smtClean="0"/>
              <a:t>Perceptual Organization</a:t>
            </a:r>
          </a:p>
        </p:txBody>
      </p:sp>
      <p:pic>
        <p:nvPicPr>
          <p:cNvPr id="66563" name="Picture 3"/>
          <p:cNvPicPr>
            <a:picLocks noChangeAspect="1" noChangeArrowheads="1"/>
          </p:cNvPicPr>
          <p:nvPr/>
        </p:nvPicPr>
        <p:blipFill>
          <a:blip r:embed="rId3" cstate="print"/>
          <a:srcRect/>
          <a:stretch>
            <a:fillRect/>
          </a:stretch>
        </p:blipFill>
        <p:spPr bwMode="auto">
          <a:xfrm>
            <a:off x="990600" y="2514600"/>
            <a:ext cx="3467100" cy="2571750"/>
          </a:xfrm>
          <a:prstGeom prst="rect">
            <a:avLst/>
          </a:prstGeom>
          <a:noFill/>
          <a:ln w="9525">
            <a:noFill/>
            <a:miter lim="800000"/>
            <a:headEnd/>
            <a:tailEnd/>
          </a:ln>
        </p:spPr>
      </p:pic>
      <p:pic>
        <p:nvPicPr>
          <p:cNvPr id="66564" name="Picture 4"/>
          <p:cNvPicPr>
            <a:picLocks noChangeAspect="1" noChangeArrowheads="1"/>
          </p:cNvPicPr>
          <p:nvPr/>
        </p:nvPicPr>
        <p:blipFill>
          <a:blip r:embed="rId4" cstate="print"/>
          <a:srcRect/>
          <a:stretch>
            <a:fillRect/>
          </a:stretch>
        </p:blipFill>
        <p:spPr bwMode="auto">
          <a:xfrm>
            <a:off x="4648200" y="2514600"/>
            <a:ext cx="3429000" cy="245745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rrowheads="1"/>
          </p:cNvSpPr>
          <p:nvPr>
            <p:ph type="title"/>
          </p:nvPr>
        </p:nvSpPr>
        <p:spPr/>
        <p:txBody>
          <a:bodyPr/>
          <a:lstStyle/>
          <a:p>
            <a:pPr eaLnBrk="1" hangingPunct="1">
              <a:defRPr/>
            </a:pPr>
            <a:r>
              <a:rPr lang="en-US" smtClean="0"/>
              <a:t>Shape Analysis</a:t>
            </a:r>
          </a:p>
        </p:txBody>
      </p:sp>
      <p:pic>
        <p:nvPicPr>
          <p:cNvPr id="68611" name="Picture 3" descr="cat"/>
          <p:cNvPicPr>
            <a:picLocks noChangeAspect="1" noChangeArrowheads="1"/>
          </p:cNvPicPr>
          <p:nvPr/>
        </p:nvPicPr>
        <p:blipFill>
          <a:blip r:embed="rId3" cstate="print"/>
          <a:srcRect/>
          <a:stretch>
            <a:fillRect/>
          </a:stretch>
        </p:blipFill>
        <p:spPr bwMode="auto">
          <a:xfrm>
            <a:off x="1143000" y="2438400"/>
            <a:ext cx="1812925" cy="1468438"/>
          </a:xfrm>
          <a:prstGeom prst="rect">
            <a:avLst/>
          </a:prstGeom>
          <a:noFill/>
          <a:ln w="9525">
            <a:noFill/>
            <a:miter lim="800000"/>
            <a:headEnd/>
            <a:tailEnd/>
          </a:ln>
        </p:spPr>
      </p:pic>
      <p:pic>
        <p:nvPicPr>
          <p:cNvPr id="68612" name="Picture 4" descr="fig_ground"/>
          <p:cNvPicPr>
            <a:picLocks noChangeAspect="1" noChangeArrowheads="1"/>
          </p:cNvPicPr>
          <p:nvPr/>
        </p:nvPicPr>
        <p:blipFill>
          <a:blip r:embed="rId4" cstate="print"/>
          <a:srcRect/>
          <a:stretch>
            <a:fillRect/>
          </a:stretch>
        </p:blipFill>
        <p:spPr bwMode="auto">
          <a:xfrm>
            <a:off x="1752600" y="3962400"/>
            <a:ext cx="2090738" cy="2505075"/>
          </a:xfrm>
          <a:prstGeom prst="rect">
            <a:avLst/>
          </a:prstGeom>
          <a:noFill/>
          <a:ln w="9525">
            <a:noFill/>
            <a:miter lim="800000"/>
            <a:headEnd/>
            <a:tailEnd/>
          </a:ln>
        </p:spPr>
      </p:pic>
      <p:pic>
        <p:nvPicPr>
          <p:cNvPr id="68613" name="Picture 5" descr="chairs"/>
          <p:cNvPicPr>
            <a:picLocks noChangeAspect="1" noChangeArrowheads="1"/>
          </p:cNvPicPr>
          <p:nvPr/>
        </p:nvPicPr>
        <p:blipFill>
          <a:blip r:embed="rId5" cstate="print"/>
          <a:srcRect/>
          <a:stretch>
            <a:fillRect/>
          </a:stretch>
        </p:blipFill>
        <p:spPr bwMode="auto">
          <a:xfrm>
            <a:off x="4572000" y="1752600"/>
            <a:ext cx="3541713" cy="433705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rrowheads="1"/>
          </p:cNvSpPr>
          <p:nvPr>
            <p:ph type="title"/>
          </p:nvPr>
        </p:nvSpPr>
        <p:spPr>
          <a:xfrm>
            <a:off x="457200" y="533400"/>
            <a:ext cx="8229600" cy="1143000"/>
          </a:xfrm>
        </p:spPr>
        <p:txBody>
          <a:bodyPr/>
          <a:lstStyle/>
          <a:p>
            <a:pPr eaLnBrk="1" hangingPunct="1">
              <a:defRPr/>
            </a:pPr>
            <a:r>
              <a:rPr lang="en-US" smtClean="0"/>
              <a:t>Stereo</a:t>
            </a:r>
          </a:p>
        </p:txBody>
      </p:sp>
      <p:pic>
        <p:nvPicPr>
          <p:cNvPr id="70659" name="Picture 3" descr="stereo"/>
          <p:cNvPicPr>
            <a:picLocks noChangeAspect="1" noChangeArrowheads="1"/>
          </p:cNvPicPr>
          <p:nvPr/>
        </p:nvPicPr>
        <p:blipFill>
          <a:blip r:embed="rId3" cstate="print"/>
          <a:srcRect/>
          <a:stretch>
            <a:fillRect/>
          </a:stretch>
        </p:blipFill>
        <p:spPr bwMode="auto">
          <a:xfrm>
            <a:off x="6553200" y="1066800"/>
            <a:ext cx="2047875" cy="2287588"/>
          </a:xfrm>
          <a:prstGeom prst="rect">
            <a:avLst/>
          </a:prstGeom>
          <a:noFill/>
          <a:ln w="9525">
            <a:noFill/>
            <a:miter lim="800000"/>
            <a:headEnd/>
            <a:tailEnd/>
          </a:ln>
        </p:spPr>
      </p:pic>
      <p:pic>
        <p:nvPicPr>
          <p:cNvPr id="70660" name="Picture 4"/>
          <p:cNvPicPr>
            <a:picLocks noChangeAspect="1" noChangeArrowheads="1"/>
          </p:cNvPicPr>
          <p:nvPr/>
        </p:nvPicPr>
        <p:blipFill>
          <a:blip r:embed="rId4" cstate="print"/>
          <a:srcRect/>
          <a:stretch>
            <a:fillRect/>
          </a:stretch>
        </p:blipFill>
        <p:spPr bwMode="auto">
          <a:xfrm>
            <a:off x="1066800" y="2514600"/>
            <a:ext cx="3784600" cy="2055813"/>
          </a:xfrm>
          <a:prstGeom prst="rect">
            <a:avLst/>
          </a:prstGeom>
          <a:noFill/>
          <a:ln w="9525">
            <a:noFill/>
            <a:miter lim="800000"/>
            <a:headEnd/>
            <a:tailEnd/>
          </a:ln>
        </p:spPr>
      </p:pic>
      <p:pic>
        <p:nvPicPr>
          <p:cNvPr id="70661" name="Picture 5"/>
          <p:cNvPicPr>
            <a:picLocks noChangeAspect="1" noChangeArrowheads="1"/>
          </p:cNvPicPr>
          <p:nvPr/>
        </p:nvPicPr>
        <p:blipFill>
          <a:blip r:embed="rId5" cstate="print"/>
          <a:srcRect/>
          <a:stretch>
            <a:fillRect/>
          </a:stretch>
        </p:blipFill>
        <p:spPr bwMode="auto">
          <a:xfrm>
            <a:off x="5410200" y="4114800"/>
            <a:ext cx="2376488" cy="2405063"/>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rrowheads="1"/>
          </p:cNvSpPr>
          <p:nvPr>
            <p:ph type="title"/>
          </p:nvPr>
        </p:nvSpPr>
        <p:spPr/>
        <p:txBody>
          <a:bodyPr/>
          <a:lstStyle/>
          <a:p>
            <a:pPr eaLnBrk="1" hangingPunct="1">
              <a:defRPr/>
            </a:pPr>
            <a:r>
              <a:rPr lang="en-US" smtClean="0"/>
              <a:t>Motion and Optical Flow</a:t>
            </a:r>
          </a:p>
        </p:txBody>
      </p:sp>
      <p:pic>
        <p:nvPicPr>
          <p:cNvPr id="100355" name="house.mpg">
            <a:hlinkClick r:id="" action="ppaction://media"/>
          </p:cNvPr>
          <p:cNvPicPr>
            <a:picLocks noRot="1" noChangeAspect="1" noChangeArrowheads="1"/>
          </p:cNvPicPr>
          <p:nvPr>
            <a:videoFile r:link="rId1"/>
          </p:nvPr>
        </p:nvPicPr>
        <p:blipFill>
          <a:blip r:embed="rId4" cstate="print"/>
          <a:srcRect/>
          <a:stretch>
            <a:fillRect/>
          </a:stretch>
        </p:blipFill>
        <p:spPr bwMode="auto">
          <a:xfrm>
            <a:off x="1143000" y="2743200"/>
            <a:ext cx="3290888" cy="2362200"/>
          </a:xfrm>
          <a:prstGeom prst="rect">
            <a:avLst/>
          </a:prstGeom>
          <a:noFill/>
          <a:ln w="9525">
            <a:noFill/>
            <a:miter lim="800000"/>
            <a:headEnd/>
            <a:tailEnd/>
          </a:ln>
        </p:spPr>
      </p:pic>
      <p:pic>
        <p:nvPicPr>
          <p:cNvPr id="72708" name="Picture 4" descr="house_tracks"/>
          <p:cNvPicPr>
            <a:picLocks noChangeAspect="1" noChangeArrowheads="1"/>
          </p:cNvPicPr>
          <p:nvPr/>
        </p:nvPicPr>
        <p:blipFill>
          <a:blip r:embed="rId5" cstate="print"/>
          <a:srcRect/>
          <a:stretch>
            <a:fillRect/>
          </a:stretch>
        </p:blipFill>
        <p:spPr bwMode="auto">
          <a:xfrm>
            <a:off x="4953000" y="2514600"/>
            <a:ext cx="3838575" cy="28781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0355"/>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100355"/>
                                        </p:tgtEl>
                                      </p:cBhvr>
                                    </p:cmd>
                                  </p:childTnLst>
                                </p:cTn>
                              </p:par>
                            </p:childTnLst>
                          </p:cTn>
                        </p:par>
                      </p:childTnLst>
                    </p:cTn>
                  </p:par>
                </p:childTnLst>
              </p:cTn>
              <p:nextCondLst>
                <p:cond evt="onClick" delay="0">
                  <p:tgtEl>
                    <p:spTgt spid="100355"/>
                  </p:tgtEl>
                </p:cond>
              </p:nextCondLst>
            </p:seq>
            <p:video>
              <p:cMediaNode>
                <p:cTn id="7" fill="hold" display="0">
                  <p:stCondLst>
                    <p:cond delay="indefinite"/>
                  </p:stCondLst>
                  <p:endCondLst>
                    <p:cond evt="onNext" delay="0">
                      <p:tgtEl>
                        <p:sldTgt/>
                      </p:tgtEl>
                    </p:cond>
                    <p:cond evt="onPrev" delay="0">
                      <p:tgtEl>
                        <p:sldTgt/>
                      </p:tgtEl>
                    </p:cond>
                  </p:endCondLst>
                </p:cTn>
                <p:tgtEl>
                  <p:spTgt spid="10035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endParaRPr lang="en-US"/>
          </a:p>
        </p:txBody>
      </p:sp>
      <p:sp>
        <p:nvSpPr>
          <p:cNvPr id="386051" name="Rectangle 3"/>
          <p:cNvSpPr>
            <a:spLocks noGrp="1" noChangeArrowheads="1"/>
          </p:cNvSpPr>
          <p:nvPr>
            <p:ph idx="1"/>
          </p:nvPr>
        </p:nvSpPr>
        <p:spPr/>
        <p:txBody>
          <a:bodyPr/>
          <a:lstStyle/>
          <a:p>
            <a:endParaRPr lang="en-US"/>
          </a:p>
        </p:txBody>
      </p:sp>
      <p:pic>
        <p:nvPicPr>
          <p:cNvPr id="386053" name="Picture 5" descr="rotsnake"/>
          <p:cNvPicPr>
            <a:picLocks noChangeAspect="1" noChangeArrowheads="1"/>
          </p:cNvPicPr>
          <p:nvPr/>
        </p:nvPicPr>
        <p:blipFill>
          <a:blip r:embed="rId2" cstate="print"/>
          <a:srcRect/>
          <a:stretch>
            <a:fillRect/>
          </a:stretch>
        </p:blipFill>
        <p:spPr bwMode="auto">
          <a:xfrm>
            <a:off x="228600" y="0"/>
            <a:ext cx="8534400" cy="6400800"/>
          </a:xfrm>
          <a:prstGeom prst="rect">
            <a:avLst/>
          </a:prstGeom>
          <a:noFill/>
        </p:spPr>
      </p:pic>
      <p:sp>
        <p:nvSpPr>
          <p:cNvPr id="386054" name="Rectangle 6"/>
          <p:cNvSpPr>
            <a:spLocks noChangeArrowheads="1"/>
          </p:cNvSpPr>
          <p:nvPr/>
        </p:nvSpPr>
        <p:spPr bwMode="auto">
          <a:xfrm>
            <a:off x="3429000" y="6400800"/>
            <a:ext cx="2195513" cy="304800"/>
          </a:xfrm>
          <a:prstGeom prst="rect">
            <a:avLst/>
          </a:prstGeom>
          <a:noFill/>
          <a:ln w="9525">
            <a:noFill/>
            <a:miter lim="800000"/>
            <a:headEnd/>
            <a:tailEnd/>
          </a:ln>
          <a:effectLst/>
        </p:spPr>
        <p:txBody>
          <a:bodyPr wrap="none" anchor="ctr">
            <a:spAutoFit/>
          </a:bodyPr>
          <a:lstStyle/>
          <a:p>
            <a:pPr algn="ctr"/>
            <a:r>
              <a:rPr lang="en-US" sz="1400">
                <a:latin typeface="Arial" charset="0"/>
              </a:rPr>
              <a:t>Copyright </a:t>
            </a:r>
            <a:r>
              <a:rPr lang="en-US" sz="1400">
                <a:latin typeface="Arial" charset="0"/>
                <a:hlinkClick r:id="rId3"/>
              </a:rPr>
              <a:t>A.Kitaoka</a:t>
            </a:r>
            <a:r>
              <a:rPr lang="en-US" sz="1400">
                <a:latin typeface="Arial" charset="0"/>
              </a:rPr>
              <a:t> 2003</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1447800" y="381000"/>
            <a:ext cx="6096000" cy="1143000"/>
          </a:xfrm>
        </p:spPr>
        <p:txBody>
          <a:bodyPr lIns="92075" tIns="46038" rIns="92075" bIns="46038"/>
          <a:lstStyle/>
          <a:p>
            <a:pPr eaLnBrk="1" hangingPunct="1">
              <a:defRPr/>
            </a:pPr>
            <a:r>
              <a:rPr lang="en-US" smtClean="0"/>
              <a:t>High Level Vision</a:t>
            </a:r>
          </a:p>
        </p:txBody>
      </p:sp>
      <p:pic>
        <p:nvPicPr>
          <p:cNvPr id="74755" name="Picture 3" descr="hurley"/>
          <p:cNvPicPr>
            <a:picLocks noChangeAspect="1" noChangeArrowheads="1"/>
          </p:cNvPicPr>
          <p:nvPr/>
        </p:nvPicPr>
        <p:blipFill>
          <a:blip r:embed="rId3" cstate="print"/>
          <a:srcRect/>
          <a:stretch>
            <a:fillRect/>
          </a:stretch>
        </p:blipFill>
        <p:spPr bwMode="auto">
          <a:xfrm>
            <a:off x="1066800" y="1828800"/>
            <a:ext cx="1289050" cy="2289175"/>
          </a:xfrm>
          <a:prstGeom prst="rect">
            <a:avLst/>
          </a:prstGeom>
          <a:noFill/>
          <a:ln w="9525">
            <a:noFill/>
            <a:miter lim="800000"/>
            <a:headEnd/>
            <a:tailEnd/>
          </a:ln>
        </p:spPr>
      </p:pic>
      <p:pic>
        <p:nvPicPr>
          <p:cNvPr id="74756" name="Picture 4" descr="yes2"/>
          <p:cNvPicPr>
            <a:picLocks noChangeAspect="1" noChangeArrowheads="1"/>
          </p:cNvPicPr>
          <p:nvPr/>
        </p:nvPicPr>
        <p:blipFill>
          <a:blip r:embed="rId4" cstate="print"/>
          <a:srcRect/>
          <a:stretch>
            <a:fillRect/>
          </a:stretch>
        </p:blipFill>
        <p:spPr bwMode="auto">
          <a:xfrm>
            <a:off x="2971800" y="1905000"/>
            <a:ext cx="2311400" cy="1803400"/>
          </a:xfrm>
          <a:prstGeom prst="rect">
            <a:avLst/>
          </a:prstGeom>
          <a:noFill/>
          <a:ln w="9525">
            <a:noFill/>
            <a:miter lim="800000"/>
            <a:headEnd/>
            <a:tailEnd/>
          </a:ln>
        </p:spPr>
      </p:pic>
      <p:pic>
        <p:nvPicPr>
          <p:cNvPr id="74757" name="Picture 5" descr="yes3"/>
          <p:cNvPicPr>
            <a:picLocks noChangeAspect="1" noChangeArrowheads="1"/>
          </p:cNvPicPr>
          <p:nvPr/>
        </p:nvPicPr>
        <p:blipFill>
          <a:blip r:embed="rId5" cstate="print"/>
          <a:srcRect/>
          <a:stretch>
            <a:fillRect/>
          </a:stretch>
        </p:blipFill>
        <p:spPr bwMode="auto">
          <a:xfrm>
            <a:off x="5715000" y="2133600"/>
            <a:ext cx="2305050" cy="1549400"/>
          </a:xfrm>
          <a:prstGeom prst="rect">
            <a:avLst/>
          </a:prstGeom>
          <a:noFill/>
          <a:ln w="9525">
            <a:noFill/>
            <a:miter lim="800000"/>
            <a:headEnd/>
            <a:tailEnd/>
          </a:ln>
        </p:spPr>
      </p:pic>
      <p:pic>
        <p:nvPicPr>
          <p:cNvPr id="74758" name="Picture 6" descr="yes4"/>
          <p:cNvPicPr>
            <a:picLocks noChangeAspect="1" noChangeArrowheads="1"/>
          </p:cNvPicPr>
          <p:nvPr/>
        </p:nvPicPr>
        <p:blipFill>
          <a:blip r:embed="rId6" cstate="print"/>
          <a:srcRect/>
          <a:stretch>
            <a:fillRect/>
          </a:stretch>
        </p:blipFill>
        <p:spPr bwMode="auto">
          <a:xfrm>
            <a:off x="1066800" y="4495800"/>
            <a:ext cx="2305050" cy="1689100"/>
          </a:xfrm>
          <a:prstGeom prst="rect">
            <a:avLst/>
          </a:prstGeom>
          <a:noFill/>
          <a:ln w="9525">
            <a:noFill/>
            <a:miter lim="800000"/>
            <a:headEnd/>
            <a:tailEnd/>
          </a:ln>
        </p:spPr>
      </p:pic>
      <p:pic>
        <p:nvPicPr>
          <p:cNvPr id="74759" name="Picture 7" descr="yes5"/>
          <p:cNvPicPr>
            <a:picLocks noChangeAspect="1" noChangeArrowheads="1"/>
          </p:cNvPicPr>
          <p:nvPr/>
        </p:nvPicPr>
        <p:blipFill>
          <a:blip r:embed="rId7" cstate="print"/>
          <a:srcRect/>
          <a:stretch>
            <a:fillRect/>
          </a:stretch>
        </p:blipFill>
        <p:spPr bwMode="auto">
          <a:xfrm>
            <a:off x="3733800" y="4495800"/>
            <a:ext cx="2311400" cy="1682750"/>
          </a:xfrm>
          <a:prstGeom prst="rect">
            <a:avLst/>
          </a:prstGeom>
          <a:noFill/>
          <a:ln w="9525">
            <a:noFill/>
            <a:miter lim="800000"/>
            <a:headEnd/>
            <a:tailEnd/>
          </a:ln>
        </p:spPr>
      </p:pic>
      <p:pic>
        <p:nvPicPr>
          <p:cNvPr id="74760" name="Picture 8" descr="yes6"/>
          <p:cNvPicPr>
            <a:picLocks noChangeAspect="1" noChangeArrowheads="1"/>
          </p:cNvPicPr>
          <p:nvPr/>
        </p:nvPicPr>
        <p:blipFill>
          <a:blip r:embed="rId8" cstate="print"/>
          <a:srcRect/>
          <a:stretch>
            <a:fillRect/>
          </a:stretch>
        </p:blipFill>
        <p:spPr bwMode="auto">
          <a:xfrm>
            <a:off x="6477000" y="4191000"/>
            <a:ext cx="1619250" cy="2051050"/>
          </a:xfrm>
          <a:prstGeom prst="rect">
            <a:avLst/>
          </a:prstGeom>
          <a:noFill/>
          <a:ln w="9525">
            <a:noFill/>
            <a:miter lim="800000"/>
            <a:headEnd/>
            <a:tailEnd/>
          </a:ln>
        </p:spPr>
      </p:pic>
      <p:sp>
        <p:nvSpPr>
          <p:cNvPr id="74761" name="Rectangle 9"/>
          <p:cNvSpPr>
            <a:spLocks noChangeArrowheads="1"/>
          </p:cNvSpPr>
          <p:nvPr/>
        </p:nvSpPr>
        <p:spPr bwMode="auto">
          <a:xfrm>
            <a:off x="1219200" y="1828800"/>
            <a:ext cx="609600" cy="2209800"/>
          </a:xfrm>
          <a:prstGeom prst="rect">
            <a:avLst/>
          </a:prstGeom>
          <a:noFill/>
          <a:ln w="9525">
            <a:solidFill>
              <a:schemeClr val="tx1"/>
            </a:solidFill>
            <a:miter lim="800000"/>
            <a:headEnd/>
            <a:tailEnd/>
          </a:ln>
        </p:spPr>
        <p:txBody>
          <a:bodyPr wrap="none" anchor="ctr"/>
          <a:lstStyle/>
          <a:p>
            <a:endParaRPr lang="en-US" altLang="en-US"/>
          </a:p>
        </p:txBody>
      </p:sp>
      <p:sp>
        <p:nvSpPr>
          <p:cNvPr id="74762" name="Rectangle 10"/>
          <p:cNvSpPr>
            <a:spLocks noChangeArrowheads="1"/>
          </p:cNvSpPr>
          <p:nvPr/>
        </p:nvSpPr>
        <p:spPr bwMode="auto">
          <a:xfrm>
            <a:off x="3048000" y="1981200"/>
            <a:ext cx="838200" cy="1524000"/>
          </a:xfrm>
          <a:prstGeom prst="rect">
            <a:avLst/>
          </a:prstGeom>
          <a:noFill/>
          <a:ln w="9525">
            <a:solidFill>
              <a:schemeClr val="accent1"/>
            </a:solidFill>
            <a:miter lim="800000"/>
            <a:headEnd/>
            <a:tailEnd/>
          </a:ln>
        </p:spPr>
        <p:txBody>
          <a:bodyPr wrap="none" anchor="ctr"/>
          <a:lstStyle/>
          <a:p>
            <a:endParaRPr lang="en-US" altLang="en-US"/>
          </a:p>
        </p:txBody>
      </p:sp>
      <p:sp>
        <p:nvSpPr>
          <p:cNvPr id="74763" name="Rectangle 11"/>
          <p:cNvSpPr>
            <a:spLocks noChangeArrowheads="1"/>
          </p:cNvSpPr>
          <p:nvPr/>
        </p:nvSpPr>
        <p:spPr bwMode="auto">
          <a:xfrm>
            <a:off x="4267200" y="1981200"/>
            <a:ext cx="838200" cy="1524000"/>
          </a:xfrm>
          <a:prstGeom prst="rect">
            <a:avLst/>
          </a:prstGeom>
          <a:noFill/>
          <a:ln w="9525">
            <a:solidFill>
              <a:schemeClr val="accent1"/>
            </a:solidFill>
            <a:miter lim="800000"/>
            <a:headEnd/>
            <a:tailEnd/>
          </a:ln>
        </p:spPr>
        <p:txBody>
          <a:bodyPr wrap="none" anchor="ctr"/>
          <a:lstStyle/>
          <a:p>
            <a:endParaRPr lang="en-US" altLang="en-US"/>
          </a:p>
        </p:txBody>
      </p:sp>
      <p:sp>
        <p:nvSpPr>
          <p:cNvPr id="74764" name="Rectangle 12"/>
          <p:cNvSpPr>
            <a:spLocks noChangeArrowheads="1"/>
          </p:cNvSpPr>
          <p:nvPr/>
        </p:nvSpPr>
        <p:spPr bwMode="auto">
          <a:xfrm>
            <a:off x="5867400" y="2209800"/>
            <a:ext cx="838200" cy="685800"/>
          </a:xfrm>
          <a:prstGeom prst="rect">
            <a:avLst/>
          </a:prstGeom>
          <a:noFill/>
          <a:ln w="9525">
            <a:solidFill>
              <a:schemeClr val="tx1"/>
            </a:solidFill>
            <a:miter lim="800000"/>
            <a:headEnd/>
            <a:tailEnd/>
          </a:ln>
        </p:spPr>
        <p:txBody>
          <a:bodyPr wrap="none" anchor="ctr"/>
          <a:lstStyle/>
          <a:p>
            <a:endParaRPr lang="en-US" altLang="en-US"/>
          </a:p>
        </p:txBody>
      </p:sp>
      <p:sp>
        <p:nvSpPr>
          <p:cNvPr id="74765" name="Rectangle 13"/>
          <p:cNvSpPr>
            <a:spLocks noChangeArrowheads="1"/>
          </p:cNvSpPr>
          <p:nvPr/>
        </p:nvSpPr>
        <p:spPr bwMode="auto">
          <a:xfrm>
            <a:off x="1905000" y="4648200"/>
            <a:ext cx="838200" cy="1447800"/>
          </a:xfrm>
          <a:prstGeom prst="rect">
            <a:avLst/>
          </a:prstGeom>
          <a:noFill/>
          <a:ln w="9525">
            <a:solidFill>
              <a:schemeClr val="accent1"/>
            </a:solidFill>
            <a:miter lim="800000"/>
            <a:headEnd/>
            <a:tailEnd/>
          </a:ln>
        </p:spPr>
        <p:txBody>
          <a:bodyPr wrap="none" anchor="ctr"/>
          <a:lstStyle/>
          <a:p>
            <a:endParaRPr lang="en-US" altLang="en-US"/>
          </a:p>
        </p:txBody>
      </p:sp>
      <p:sp>
        <p:nvSpPr>
          <p:cNvPr id="74766" name="Rectangle 14"/>
          <p:cNvSpPr>
            <a:spLocks noChangeArrowheads="1"/>
          </p:cNvSpPr>
          <p:nvPr/>
        </p:nvSpPr>
        <p:spPr bwMode="auto">
          <a:xfrm>
            <a:off x="4419600" y="5638800"/>
            <a:ext cx="457200" cy="304800"/>
          </a:xfrm>
          <a:prstGeom prst="rect">
            <a:avLst/>
          </a:prstGeom>
          <a:noFill/>
          <a:ln w="9525">
            <a:solidFill>
              <a:schemeClr val="accent1"/>
            </a:solidFill>
            <a:miter lim="800000"/>
            <a:headEnd/>
            <a:tailEnd/>
          </a:ln>
        </p:spPr>
        <p:txBody>
          <a:bodyPr wrap="none" anchor="ctr"/>
          <a:lstStyle/>
          <a:p>
            <a:endParaRPr lang="en-US" altLang="en-US"/>
          </a:p>
        </p:txBody>
      </p:sp>
      <p:sp>
        <p:nvSpPr>
          <p:cNvPr id="74767" name="Rectangle 15"/>
          <p:cNvSpPr>
            <a:spLocks noChangeArrowheads="1"/>
          </p:cNvSpPr>
          <p:nvPr/>
        </p:nvSpPr>
        <p:spPr bwMode="auto">
          <a:xfrm>
            <a:off x="6781800" y="4191000"/>
            <a:ext cx="609600" cy="685800"/>
          </a:xfrm>
          <a:prstGeom prst="rect">
            <a:avLst/>
          </a:prstGeom>
          <a:noFill/>
          <a:ln w="9525">
            <a:solidFill>
              <a:srgbClr val="020406"/>
            </a:solidFill>
            <a:miter lim="800000"/>
            <a:headEnd/>
            <a:tailEnd/>
          </a:ln>
        </p:spPr>
        <p:txBody>
          <a:bodyPr wrap="none" anchor="ctr"/>
          <a:lstStyle/>
          <a:p>
            <a:endParaRPr lang="en-US" altLang="en-US"/>
          </a:p>
        </p:txBody>
      </p:sp>
      <p:sp>
        <p:nvSpPr>
          <p:cNvPr id="74768" name="Rectangle 16"/>
          <p:cNvSpPr>
            <a:spLocks noChangeArrowheads="1"/>
          </p:cNvSpPr>
          <p:nvPr/>
        </p:nvSpPr>
        <p:spPr bwMode="auto">
          <a:xfrm>
            <a:off x="7162800" y="5105400"/>
            <a:ext cx="609600" cy="685800"/>
          </a:xfrm>
          <a:prstGeom prst="rect">
            <a:avLst/>
          </a:prstGeom>
          <a:noFill/>
          <a:ln w="9525">
            <a:solidFill>
              <a:srgbClr val="020406"/>
            </a:solidFill>
            <a:miter lim="800000"/>
            <a:headEnd/>
            <a:tailEnd/>
          </a:ln>
        </p:spPr>
        <p:txBody>
          <a:bodyPr wrap="none" anchor="ctr"/>
          <a:lstStyle/>
          <a:p>
            <a:endParaRPr lang="en-US" altLang="en-US"/>
          </a:p>
        </p:txBody>
      </p:sp>
      <p:sp>
        <p:nvSpPr>
          <p:cNvPr id="74769" name="Rectangle 17"/>
          <p:cNvSpPr>
            <a:spLocks noChangeArrowheads="1"/>
          </p:cNvSpPr>
          <p:nvPr/>
        </p:nvSpPr>
        <p:spPr bwMode="auto">
          <a:xfrm>
            <a:off x="6553200" y="4953000"/>
            <a:ext cx="609600" cy="685800"/>
          </a:xfrm>
          <a:prstGeom prst="rect">
            <a:avLst/>
          </a:prstGeom>
          <a:noFill/>
          <a:ln w="9525">
            <a:solidFill>
              <a:srgbClr val="020406"/>
            </a:solidFill>
            <a:miter lim="800000"/>
            <a:headEnd/>
            <a:tailEnd/>
          </a:ln>
        </p:spPr>
        <p:txBody>
          <a:bodyPr wrap="none" anchor="ctr"/>
          <a:lstStyle/>
          <a:p>
            <a:endParaRPr lang="en-US" altLang="en-US"/>
          </a:p>
        </p:txBody>
      </p:sp>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rrowheads="1"/>
          </p:cNvSpPr>
          <p:nvPr>
            <p:ph type="title"/>
          </p:nvPr>
        </p:nvSpPr>
        <p:spPr>
          <a:xfrm>
            <a:off x="609600" y="152400"/>
            <a:ext cx="7772400" cy="1143000"/>
          </a:xfrm>
        </p:spPr>
        <p:txBody>
          <a:bodyPr/>
          <a:lstStyle/>
          <a:p>
            <a:pPr eaLnBrk="1" hangingPunct="1">
              <a:defRPr/>
            </a:pPr>
            <a:r>
              <a:rPr lang="en-US" smtClean="0"/>
              <a:t>Image Mosaic</a:t>
            </a:r>
          </a:p>
        </p:txBody>
      </p:sp>
      <p:pic>
        <p:nvPicPr>
          <p:cNvPr id="76803" name="Picture 3" descr="pan2"/>
          <p:cNvPicPr>
            <a:picLocks noChangeArrowheads="1"/>
          </p:cNvPicPr>
          <p:nvPr/>
        </p:nvPicPr>
        <p:blipFill>
          <a:blip r:embed="rId3" cstate="print"/>
          <a:srcRect/>
          <a:stretch>
            <a:fillRect/>
          </a:stretch>
        </p:blipFill>
        <p:spPr bwMode="auto">
          <a:xfrm>
            <a:off x="304800" y="2209800"/>
            <a:ext cx="8528050" cy="23622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One Very Successful Example</a:t>
            </a:r>
          </a:p>
        </p:txBody>
      </p:sp>
      <p:sp>
        <p:nvSpPr>
          <p:cNvPr id="5" name="Content Placeholder 4"/>
          <p:cNvSpPr>
            <a:spLocks noGrp="1"/>
          </p:cNvSpPr>
          <p:nvPr>
            <p:ph idx="1"/>
          </p:nvPr>
        </p:nvSpPr>
        <p:spPr/>
        <p:txBody>
          <a:bodyPr/>
          <a:lstStyle/>
          <a:p>
            <a:pPr eaLnBrk="1" hangingPunct="1">
              <a:defRPr/>
            </a:pPr>
            <a:r>
              <a:rPr lang="en-US" dirty="0" smtClean="0"/>
              <a:t>Face detection in a digital camera</a:t>
            </a:r>
          </a:p>
          <a:p>
            <a:pPr lvl="1" eaLnBrk="1" hangingPunct="1">
              <a:defRPr/>
            </a:pPr>
            <a:r>
              <a:rPr lang="en-US" dirty="0" smtClean="0"/>
              <a:t>The camera detects faces in a scene and then automatically focuses (AF) and optimizes exposure (AE) and, if needed, flash output.  </a:t>
            </a:r>
          </a:p>
        </p:txBody>
      </p:sp>
      <p:pic>
        <p:nvPicPr>
          <p:cNvPr id="78852" name="Picture 2"/>
          <p:cNvPicPr>
            <a:picLocks noChangeAspect="1" noChangeArrowheads="1"/>
          </p:cNvPicPr>
          <p:nvPr/>
        </p:nvPicPr>
        <p:blipFill>
          <a:blip r:embed="rId2" cstate="print"/>
          <a:srcRect/>
          <a:stretch>
            <a:fillRect/>
          </a:stretch>
        </p:blipFill>
        <p:spPr bwMode="auto">
          <a:xfrm>
            <a:off x="2971800" y="3657600"/>
            <a:ext cx="3429000" cy="2290763"/>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p:txBody>
          <a:bodyPr/>
          <a:lstStyle/>
          <a:p>
            <a:pPr eaLnBrk="1" hangingPunct="1">
              <a:defRPr/>
            </a:pPr>
            <a:r>
              <a:rPr lang="en-US" smtClean="0"/>
              <a:t>Outline</a:t>
            </a:r>
          </a:p>
        </p:txBody>
      </p:sp>
      <p:sp>
        <p:nvSpPr>
          <p:cNvPr id="43011" name="Rectangle 3"/>
          <p:cNvSpPr>
            <a:spLocks noGrp="1" noChangeArrowheads="1"/>
          </p:cNvSpPr>
          <p:nvPr>
            <p:ph idx="1"/>
          </p:nvPr>
        </p:nvSpPr>
        <p:spPr/>
        <p:txBody>
          <a:bodyPr/>
          <a:lstStyle/>
          <a:p>
            <a:pPr eaLnBrk="1" hangingPunct="1"/>
            <a:r>
              <a:rPr lang="en-US" smtClean="0"/>
              <a:t>Introductions</a:t>
            </a:r>
          </a:p>
          <a:p>
            <a:pPr eaLnBrk="1" hangingPunct="1"/>
            <a:r>
              <a:rPr lang="en-US" smtClean="0"/>
              <a:t>Administrative Matters</a:t>
            </a:r>
          </a:p>
          <a:p>
            <a:pPr eaLnBrk="1" hangingPunct="1"/>
            <a:r>
              <a:rPr lang="en-US" smtClean="0"/>
              <a:t>Course Outline</a:t>
            </a:r>
          </a:p>
          <a:p>
            <a:pPr eaLnBrk="1" hangingPunct="1"/>
            <a:r>
              <a:rPr lang="en-US" smtClean="0">
                <a:solidFill>
                  <a:srgbClr val="FF3300"/>
                </a:solidFill>
              </a:rPr>
              <a:t>Applications of Computer Vision</a:t>
            </a:r>
          </a:p>
          <a:p>
            <a:pPr eaLnBrk="1" hangingPunct="1"/>
            <a:r>
              <a:rPr lang="en-US" smtClean="0"/>
              <a:t>Computer Vision Focus</a:t>
            </a:r>
          </a:p>
          <a:p>
            <a:pPr eaLnBrk="1" hangingPunct="1"/>
            <a:r>
              <a:rPr lang="en-US" smtClean="0"/>
              <a:t>Computer Vision Publications</a:t>
            </a:r>
          </a:p>
          <a:p>
            <a:pPr eaLnBrk="1" hangingPunct="1"/>
            <a:endParaRPr lang="en-US" smtClean="0"/>
          </a:p>
          <a:p>
            <a:pPr eaLnBrk="1" hangingPunct="1">
              <a:buFont typeface="Wingdings" pitchFamily="2" charset="2"/>
              <a:buNone/>
            </a:pPr>
            <a:endParaRPr lang="en-US" smtClean="0">
              <a:solidFill>
                <a:srgbClr val="FF33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rrowheads="1"/>
          </p:cNvSpPr>
          <p:nvPr>
            <p:ph type="title"/>
          </p:nvPr>
        </p:nvSpPr>
        <p:spPr/>
        <p:txBody>
          <a:bodyPr/>
          <a:lstStyle/>
          <a:p>
            <a:pPr eaLnBrk="1" hangingPunct="1">
              <a:defRPr/>
            </a:pPr>
            <a:r>
              <a:rPr lang="en-US" smtClean="0"/>
              <a:t>Applications</a:t>
            </a:r>
          </a:p>
        </p:txBody>
      </p:sp>
      <p:sp>
        <p:nvSpPr>
          <p:cNvPr id="75779" name="Rectangle 3"/>
          <p:cNvSpPr>
            <a:spLocks noGrp="1" noChangeArrowheads="1"/>
          </p:cNvSpPr>
          <p:nvPr>
            <p:ph idx="1"/>
          </p:nvPr>
        </p:nvSpPr>
        <p:spPr/>
        <p:txBody>
          <a:bodyPr/>
          <a:lstStyle/>
          <a:p>
            <a:pPr eaLnBrk="1" hangingPunct="1">
              <a:lnSpc>
                <a:spcPct val="90000"/>
              </a:lnSpc>
              <a:defRPr/>
            </a:pPr>
            <a:r>
              <a:rPr lang="en-US" sz="2800" smtClean="0"/>
              <a:t>autonomous cars, planes, missiles, robots, ...</a:t>
            </a:r>
          </a:p>
          <a:p>
            <a:pPr eaLnBrk="1" hangingPunct="1">
              <a:lnSpc>
                <a:spcPct val="90000"/>
              </a:lnSpc>
              <a:defRPr/>
            </a:pPr>
            <a:r>
              <a:rPr lang="en-US" sz="2800" smtClean="0"/>
              <a:t>space exploration</a:t>
            </a:r>
          </a:p>
          <a:p>
            <a:pPr eaLnBrk="1" hangingPunct="1">
              <a:lnSpc>
                <a:spcPct val="90000"/>
              </a:lnSpc>
              <a:defRPr/>
            </a:pPr>
            <a:r>
              <a:rPr lang="en-US" sz="2800" smtClean="0"/>
              <a:t>aid to the blind, ASL recognition</a:t>
            </a:r>
          </a:p>
          <a:p>
            <a:pPr eaLnBrk="1" hangingPunct="1">
              <a:lnSpc>
                <a:spcPct val="90000"/>
              </a:lnSpc>
              <a:defRPr/>
            </a:pPr>
            <a:r>
              <a:rPr lang="en-US" sz="2800" smtClean="0"/>
              <a:t>manufacturing, quality control</a:t>
            </a:r>
          </a:p>
          <a:p>
            <a:pPr eaLnBrk="1" hangingPunct="1">
              <a:lnSpc>
                <a:spcPct val="90000"/>
              </a:lnSpc>
              <a:defRPr/>
            </a:pPr>
            <a:r>
              <a:rPr lang="en-US" sz="2800" smtClean="0"/>
              <a:t>surveillance, security, biometrics</a:t>
            </a:r>
          </a:p>
          <a:p>
            <a:pPr eaLnBrk="1" hangingPunct="1">
              <a:lnSpc>
                <a:spcPct val="90000"/>
              </a:lnSpc>
              <a:defRPr/>
            </a:pPr>
            <a:r>
              <a:rPr lang="en-US" sz="2800" smtClean="0"/>
              <a:t>image retrieval</a:t>
            </a:r>
          </a:p>
          <a:p>
            <a:pPr eaLnBrk="1" hangingPunct="1">
              <a:lnSpc>
                <a:spcPct val="90000"/>
              </a:lnSpc>
              <a:defRPr/>
            </a:pPr>
            <a:r>
              <a:rPr lang="en-US" sz="2800" smtClean="0"/>
              <a:t>medical imaging and analysis</a:t>
            </a:r>
          </a:p>
          <a:p>
            <a:pPr eaLnBrk="1" hangingPunct="1">
              <a:lnSpc>
                <a:spcPct val="90000"/>
              </a:lnSpc>
              <a:defRPr/>
            </a:pPr>
            <a:r>
              <a:rPr lang="en-US" sz="2800" smtClean="0"/>
              <a: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Current State of the Art</a:t>
            </a:r>
            <a:endParaRPr lang="en-US" dirty="0"/>
          </a:p>
        </p:txBody>
      </p:sp>
      <p:pic>
        <p:nvPicPr>
          <p:cNvPr id="83971" name="Picture 2"/>
          <p:cNvPicPr>
            <a:picLocks noGrp="1" noChangeAspect="1" noChangeArrowheads="1"/>
          </p:cNvPicPr>
          <p:nvPr>
            <p:ph idx="1"/>
          </p:nvPr>
        </p:nvPicPr>
        <p:blipFill>
          <a:blip r:embed="rId2" cstate="print"/>
          <a:stretch>
            <a:fillRect/>
          </a:stretch>
        </p:blipFill>
        <p:spPr>
          <a:xfrm>
            <a:off x="457200" y="1889494"/>
            <a:ext cx="8229600" cy="3947375"/>
          </a:xfrm>
          <a:noFill/>
        </p:spPr>
      </p:pic>
      <p:sp>
        <p:nvSpPr>
          <p:cNvPr id="83972" name="Rectangle 4"/>
          <p:cNvSpPr>
            <a:spLocks noChangeArrowheads="1"/>
          </p:cNvSpPr>
          <p:nvPr/>
        </p:nvSpPr>
        <p:spPr bwMode="auto">
          <a:xfrm>
            <a:off x="990600" y="1219200"/>
            <a:ext cx="5638800" cy="523875"/>
          </a:xfrm>
          <a:prstGeom prst="rect">
            <a:avLst/>
          </a:prstGeom>
          <a:noFill/>
          <a:ln w="9525">
            <a:noFill/>
            <a:miter lim="800000"/>
            <a:headEnd/>
            <a:tailEnd/>
          </a:ln>
        </p:spPr>
        <p:txBody>
          <a:bodyPr>
            <a:spAutoFit/>
          </a:bodyPr>
          <a:lstStyle/>
          <a:p>
            <a:r>
              <a:rPr lang="en-US" altLang="en-US" sz="2800"/>
              <a:t>Earth viewers (3D modeling)</a:t>
            </a:r>
          </a:p>
        </p:txBody>
      </p:sp>
      <p:sp>
        <p:nvSpPr>
          <p:cNvPr id="83973" name="Rectangle 6"/>
          <p:cNvSpPr>
            <a:spLocks noChangeArrowheads="1"/>
          </p:cNvSpPr>
          <p:nvPr/>
        </p:nvSpPr>
        <p:spPr bwMode="auto">
          <a:xfrm>
            <a:off x="2667000" y="6019800"/>
            <a:ext cx="3581400" cy="517525"/>
          </a:xfrm>
          <a:prstGeom prst="rect">
            <a:avLst/>
          </a:prstGeom>
          <a:noFill/>
          <a:ln w="9525">
            <a:noFill/>
            <a:miter lim="800000"/>
            <a:headEnd/>
            <a:tailEnd/>
          </a:ln>
        </p:spPr>
        <p:txBody>
          <a:bodyPr anchor="ctr">
            <a:spAutoFit/>
          </a:bodyPr>
          <a:lstStyle/>
          <a:p>
            <a:pPr algn="ctr"/>
            <a:r>
              <a:rPr lang="en-US" altLang="en-US" sz="1400">
                <a:latin typeface="Arial" charset="0"/>
              </a:rPr>
              <a:t>Image from Microsoft’s </a:t>
            </a:r>
            <a:r>
              <a:rPr lang="en-US" altLang="en-US" sz="1400">
                <a:latin typeface="Arial" charset="0"/>
                <a:hlinkClick r:id="rId3"/>
              </a:rPr>
              <a:t>Virtual Earth</a:t>
            </a:r>
            <a:endParaRPr lang="en-US" altLang="en-US" sz="1400">
              <a:latin typeface="Arial" charset="0"/>
            </a:endParaRPr>
          </a:p>
          <a:p>
            <a:pPr algn="ctr"/>
            <a:r>
              <a:rPr lang="en-US" altLang="en-US" sz="1400">
                <a:latin typeface="Arial" charset="0"/>
              </a:rPr>
              <a:t>(see also:  </a:t>
            </a:r>
            <a:r>
              <a:rPr lang="en-US" altLang="en-US" sz="1400">
                <a:latin typeface="Arial" charset="0"/>
                <a:hlinkClick r:id="rId4"/>
              </a:rPr>
              <a:t>Google Earth</a:t>
            </a:r>
            <a:r>
              <a:rPr lang="en-US" altLang="en-US" sz="1400">
                <a:latin typeface="Arial" charset="0"/>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a:xfrm>
            <a:off x="457200" y="152400"/>
            <a:ext cx="8382000" cy="1143000"/>
          </a:xfrm>
        </p:spPr>
        <p:txBody>
          <a:bodyPr/>
          <a:lstStyle/>
          <a:p>
            <a:pPr>
              <a:defRPr/>
            </a:pPr>
            <a:r>
              <a:rPr lang="en-US" sz="4000" dirty="0"/>
              <a:t>Optical character recognition (OCR)</a:t>
            </a:r>
          </a:p>
        </p:txBody>
      </p:sp>
      <p:pic>
        <p:nvPicPr>
          <p:cNvPr id="84995" name="Picture 3" descr="asamples"/>
          <p:cNvPicPr>
            <a:picLocks noChangeAspect="1" noChangeArrowheads="1" noCrop="1"/>
          </p:cNvPicPr>
          <p:nvPr/>
        </p:nvPicPr>
        <p:blipFill>
          <a:blip r:embed="rId2" cstate="print"/>
          <a:srcRect/>
          <a:stretch>
            <a:fillRect/>
          </a:stretch>
        </p:blipFill>
        <p:spPr bwMode="auto">
          <a:xfrm>
            <a:off x="609600" y="2690813"/>
            <a:ext cx="3657600" cy="2286000"/>
          </a:xfrm>
          <a:prstGeom prst="rect">
            <a:avLst/>
          </a:prstGeom>
          <a:noFill/>
          <a:ln w="9525">
            <a:noFill/>
            <a:miter lim="800000"/>
            <a:headEnd/>
            <a:tailEnd/>
          </a:ln>
        </p:spPr>
      </p:pic>
      <p:sp>
        <p:nvSpPr>
          <p:cNvPr id="84996" name="Text Box 4"/>
          <p:cNvSpPr txBox="1">
            <a:spLocks noChangeArrowheads="1"/>
          </p:cNvSpPr>
          <p:nvPr/>
        </p:nvSpPr>
        <p:spPr bwMode="auto">
          <a:xfrm>
            <a:off x="685800" y="5362575"/>
            <a:ext cx="3379788" cy="581025"/>
          </a:xfrm>
          <a:prstGeom prst="rect">
            <a:avLst/>
          </a:prstGeom>
          <a:noFill/>
          <a:ln w="9525">
            <a:noFill/>
            <a:miter lim="800000"/>
            <a:headEnd/>
            <a:tailEnd/>
          </a:ln>
        </p:spPr>
        <p:txBody>
          <a:bodyPr wrap="none">
            <a:spAutoFit/>
          </a:bodyPr>
          <a:lstStyle/>
          <a:p>
            <a:pPr algn="ctr"/>
            <a:r>
              <a:rPr lang="en-US" altLang="en-US" sz="1600">
                <a:latin typeface="Arial" charset="0"/>
              </a:rPr>
              <a:t>Digit recognition, AT&amp;T labs</a:t>
            </a:r>
          </a:p>
          <a:p>
            <a:pPr algn="ctr"/>
            <a:r>
              <a:rPr lang="en-US" altLang="en-US" sz="1600">
                <a:latin typeface="Arial" charset="0"/>
                <a:hlinkClick r:id="rId3"/>
              </a:rPr>
              <a:t>http://www.research.att.com/~yann</a:t>
            </a:r>
            <a:r>
              <a:rPr lang="en-US" altLang="en-US" sz="1600">
                <a:latin typeface="Arial" charset="0"/>
              </a:rPr>
              <a:t>/</a:t>
            </a:r>
          </a:p>
        </p:txBody>
      </p:sp>
      <p:sp>
        <p:nvSpPr>
          <p:cNvPr id="84997" name="Rectangle 5"/>
          <p:cNvSpPr>
            <a:spLocks noChangeArrowheads="1"/>
          </p:cNvSpPr>
          <p:nvPr/>
        </p:nvSpPr>
        <p:spPr bwMode="auto">
          <a:xfrm>
            <a:off x="685800" y="990600"/>
            <a:ext cx="7772400" cy="5334000"/>
          </a:xfrm>
          <a:prstGeom prst="rect">
            <a:avLst/>
          </a:prstGeom>
          <a:noFill/>
          <a:ln w="9525">
            <a:noFill/>
            <a:miter lim="800000"/>
            <a:headEnd/>
            <a:tailEnd/>
          </a:ln>
        </p:spPr>
        <p:txBody>
          <a:bodyPr/>
          <a:lstStyle/>
          <a:p>
            <a:pPr marL="342900" indent="-342900">
              <a:spcBef>
                <a:spcPct val="20000"/>
              </a:spcBef>
            </a:pPr>
            <a:r>
              <a:rPr lang="en-US" altLang="en-US" sz="2800">
                <a:latin typeface="Arial" charset="0"/>
              </a:rPr>
              <a:t>Technology to convert scanned docs to text</a:t>
            </a:r>
          </a:p>
          <a:p>
            <a:pPr marL="742950" lvl="1" indent="-285750">
              <a:spcBef>
                <a:spcPct val="20000"/>
              </a:spcBef>
              <a:buFontTx/>
              <a:buChar char="•"/>
            </a:pPr>
            <a:r>
              <a:rPr lang="en-US" altLang="en-US" sz="2000">
                <a:latin typeface="Arial" charset="0"/>
              </a:rPr>
              <a:t>If you have a scanner, it probably came with OCR software</a:t>
            </a:r>
          </a:p>
          <a:p>
            <a:pPr marL="342900" indent="-342900">
              <a:spcBef>
                <a:spcPct val="20000"/>
              </a:spcBef>
            </a:pPr>
            <a:endParaRPr lang="en-US" altLang="en-US" sz="2800">
              <a:latin typeface="Arial" charset="0"/>
            </a:endParaRPr>
          </a:p>
        </p:txBody>
      </p:sp>
      <p:pic>
        <p:nvPicPr>
          <p:cNvPr id="84998" name="Picture 6" descr="California_license_plate_ANPR"/>
          <p:cNvPicPr>
            <a:picLocks noChangeAspect="1" noChangeArrowheads="1"/>
          </p:cNvPicPr>
          <p:nvPr/>
        </p:nvPicPr>
        <p:blipFill>
          <a:blip r:embed="rId4" cstate="print"/>
          <a:srcRect/>
          <a:stretch>
            <a:fillRect/>
          </a:stretch>
        </p:blipFill>
        <p:spPr bwMode="auto">
          <a:xfrm>
            <a:off x="4876800" y="2419350"/>
            <a:ext cx="3581400" cy="2762250"/>
          </a:xfrm>
          <a:prstGeom prst="rect">
            <a:avLst/>
          </a:prstGeom>
          <a:noFill/>
          <a:ln w="9525">
            <a:noFill/>
            <a:miter lim="800000"/>
            <a:headEnd/>
            <a:tailEnd/>
          </a:ln>
        </p:spPr>
      </p:pic>
      <p:sp>
        <p:nvSpPr>
          <p:cNvPr id="84999" name="Text Box 7"/>
          <p:cNvSpPr txBox="1">
            <a:spLocks noChangeArrowheads="1"/>
          </p:cNvSpPr>
          <p:nvPr/>
        </p:nvSpPr>
        <p:spPr bwMode="auto">
          <a:xfrm>
            <a:off x="4511675" y="5362575"/>
            <a:ext cx="4513263" cy="701675"/>
          </a:xfrm>
          <a:prstGeom prst="rect">
            <a:avLst/>
          </a:prstGeom>
          <a:noFill/>
          <a:ln w="9525">
            <a:noFill/>
            <a:miter lim="800000"/>
            <a:headEnd/>
            <a:tailEnd/>
          </a:ln>
        </p:spPr>
        <p:txBody>
          <a:bodyPr wrap="none">
            <a:spAutoFit/>
          </a:bodyPr>
          <a:lstStyle/>
          <a:p>
            <a:pPr algn="ctr"/>
            <a:r>
              <a:rPr lang="en-US" altLang="en-US" sz="1600">
                <a:latin typeface="Arial" charset="0"/>
              </a:rPr>
              <a:t>License plate readers</a:t>
            </a:r>
          </a:p>
          <a:p>
            <a:pPr algn="ctr"/>
            <a:r>
              <a:rPr lang="en-US" altLang="en-US" sz="1200">
                <a:latin typeface="Arial" charset="0"/>
                <a:hlinkClick r:id="rId5"/>
              </a:rPr>
              <a:t>http://en.wikipedia.org/wiki/Automatic_number_plate_recognition</a:t>
            </a:r>
            <a:endParaRPr lang="en-US" altLang="en-US" sz="1200">
              <a:latin typeface="Arial" charset="0"/>
            </a:endParaRPr>
          </a:p>
          <a:p>
            <a:pPr algn="ctr"/>
            <a:endParaRPr lang="en-US" altLang="en-US" sz="1200">
              <a:latin typeface="Arial"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pPr>
              <a:defRPr/>
            </a:pPr>
            <a:r>
              <a:rPr lang="en-US"/>
              <a:t>Face detection</a:t>
            </a:r>
          </a:p>
        </p:txBody>
      </p:sp>
      <p:sp>
        <p:nvSpPr>
          <p:cNvPr id="390147" name="Rectangle 3"/>
          <p:cNvSpPr>
            <a:spLocks noGrp="1" noChangeArrowheads="1"/>
          </p:cNvSpPr>
          <p:nvPr>
            <p:ph idx="1"/>
          </p:nvPr>
        </p:nvSpPr>
        <p:spPr>
          <a:xfrm>
            <a:off x="685800" y="4876800"/>
            <a:ext cx="7772400" cy="1295400"/>
          </a:xfrm>
        </p:spPr>
        <p:txBody>
          <a:bodyPr/>
          <a:lstStyle/>
          <a:p>
            <a:r>
              <a:rPr lang="en-US" smtClean="0"/>
              <a:t>Many new digital cameras now detect faces</a:t>
            </a:r>
          </a:p>
          <a:p>
            <a:pPr lvl="1"/>
            <a:r>
              <a:rPr lang="en-US" smtClean="0"/>
              <a:t>Canon, Sony, Fuji, …</a:t>
            </a:r>
          </a:p>
          <a:p>
            <a:pPr lvl="1">
              <a:buFontTx/>
              <a:buNone/>
            </a:pPr>
            <a:endParaRPr lang="en-US" smtClean="0"/>
          </a:p>
        </p:txBody>
      </p:sp>
      <p:pic>
        <p:nvPicPr>
          <p:cNvPr id="86020" name="Picture 5" descr="tested_485"/>
          <p:cNvPicPr>
            <a:picLocks noChangeAspect="1" noChangeArrowheads="1"/>
          </p:cNvPicPr>
          <p:nvPr/>
        </p:nvPicPr>
        <p:blipFill>
          <a:blip r:embed="rId3" cstate="print"/>
          <a:srcRect/>
          <a:stretch>
            <a:fillRect/>
          </a:stretch>
        </p:blipFill>
        <p:spPr bwMode="auto">
          <a:xfrm>
            <a:off x="2262188" y="1371600"/>
            <a:ext cx="4619625" cy="312420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pPr>
              <a:defRPr/>
            </a:pPr>
            <a:r>
              <a:rPr lang="en-US"/>
              <a:t>Smile detection?</a:t>
            </a:r>
          </a:p>
        </p:txBody>
      </p:sp>
      <p:pic>
        <p:nvPicPr>
          <p:cNvPr id="88067" name="Picture 6"/>
          <p:cNvPicPr>
            <a:picLocks noChangeAspect="1" noChangeArrowheads="1"/>
          </p:cNvPicPr>
          <p:nvPr/>
        </p:nvPicPr>
        <p:blipFill>
          <a:blip r:embed="rId2" cstate="print"/>
          <a:srcRect/>
          <a:stretch>
            <a:fillRect/>
          </a:stretch>
        </p:blipFill>
        <p:spPr bwMode="auto">
          <a:xfrm>
            <a:off x="849313" y="2627313"/>
            <a:ext cx="7443787" cy="3240087"/>
          </a:xfrm>
          <a:prstGeom prst="rect">
            <a:avLst/>
          </a:prstGeom>
          <a:noFill/>
          <a:ln w="9525">
            <a:noFill/>
            <a:miter lim="800000"/>
            <a:headEnd/>
            <a:tailEnd/>
          </a:ln>
        </p:spPr>
      </p:pic>
      <p:pic>
        <p:nvPicPr>
          <p:cNvPr id="88068" name="Picture 7"/>
          <p:cNvPicPr>
            <a:picLocks noChangeAspect="1" noChangeArrowheads="1"/>
          </p:cNvPicPr>
          <p:nvPr/>
        </p:nvPicPr>
        <p:blipFill>
          <a:blip r:embed="rId3" cstate="print"/>
          <a:srcRect/>
          <a:stretch>
            <a:fillRect/>
          </a:stretch>
        </p:blipFill>
        <p:spPr bwMode="auto">
          <a:xfrm>
            <a:off x="838200" y="1600200"/>
            <a:ext cx="7467600" cy="1050925"/>
          </a:xfrm>
          <a:prstGeom prst="rect">
            <a:avLst/>
          </a:prstGeom>
          <a:noFill/>
          <a:ln w="9525">
            <a:noFill/>
            <a:miter lim="800000"/>
            <a:headEnd/>
            <a:tailEnd/>
          </a:ln>
        </p:spPr>
      </p:pic>
      <p:sp>
        <p:nvSpPr>
          <p:cNvPr id="88069" name="Rectangle 8"/>
          <p:cNvSpPr>
            <a:spLocks noChangeArrowheads="1"/>
          </p:cNvSpPr>
          <p:nvPr/>
        </p:nvSpPr>
        <p:spPr bwMode="auto">
          <a:xfrm>
            <a:off x="2051050" y="6278563"/>
            <a:ext cx="4730750" cy="396875"/>
          </a:xfrm>
          <a:prstGeom prst="rect">
            <a:avLst/>
          </a:prstGeom>
          <a:noFill/>
          <a:ln w="9525">
            <a:noFill/>
            <a:miter lim="800000"/>
            <a:headEnd/>
            <a:tailEnd/>
          </a:ln>
        </p:spPr>
        <p:txBody>
          <a:bodyPr wrap="none" anchor="ctr">
            <a:spAutoFit/>
          </a:bodyPr>
          <a:lstStyle/>
          <a:p>
            <a:r>
              <a:rPr lang="en-US" altLang="en-US" sz="2000">
                <a:hlinkClick r:id="rId4"/>
              </a:rPr>
              <a:t>Sony Cyber-shot® T70 Digital Still Camera </a:t>
            </a:r>
            <a:endParaRPr lang="en-US" altLang="en-US" sz="200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pPr>
              <a:defRPr/>
            </a:pPr>
            <a:r>
              <a:rPr lang="en-US" sz="4000" dirty="0"/>
              <a:t>Object recognition (in supermarkets)</a:t>
            </a:r>
          </a:p>
        </p:txBody>
      </p:sp>
      <p:pic>
        <p:nvPicPr>
          <p:cNvPr id="89091" name="Picture 5" descr="Detection of Bottom of the Cart Loss in Retail Checkout"/>
          <p:cNvPicPr>
            <a:picLocks noChangeAspect="1" noChangeArrowheads="1"/>
          </p:cNvPicPr>
          <p:nvPr/>
        </p:nvPicPr>
        <p:blipFill>
          <a:blip r:embed="rId2" cstate="print"/>
          <a:srcRect/>
          <a:stretch>
            <a:fillRect/>
          </a:stretch>
        </p:blipFill>
        <p:spPr bwMode="auto">
          <a:xfrm>
            <a:off x="2743200" y="1371600"/>
            <a:ext cx="2774950" cy="3295650"/>
          </a:xfrm>
          <a:prstGeom prst="rect">
            <a:avLst/>
          </a:prstGeom>
          <a:noFill/>
          <a:ln w="9525">
            <a:noFill/>
            <a:miter lim="800000"/>
            <a:headEnd/>
            <a:tailEnd/>
          </a:ln>
        </p:spPr>
      </p:pic>
      <p:sp>
        <p:nvSpPr>
          <p:cNvPr id="89092" name="Rectangle 6"/>
          <p:cNvSpPr>
            <a:spLocks noChangeArrowheads="1"/>
          </p:cNvSpPr>
          <p:nvPr/>
        </p:nvSpPr>
        <p:spPr bwMode="auto">
          <a:xfrm>
            <a:off x="1492250" y="4872038"/>
            <a:ext cx="6737350" cy="1558925"/>
          </a:xfrm>
          <a:prstGeom prst="rect">
            <a:avLst/>
          </a:prstGeom>
          <a:noFill/>
          <a:ln w="9525">
            <a:noFill/>
            <a:miter lim="800000"/>
            <a:headEnd/>
            <a:tailEnd/>
          </a:ln>
        </p:spPr>
        <p:txBody>
          <a:bodyPr anchor="ctr">
            <a:spAutoFit/>
          </a:bodyPr>
          <a:lstStyle/>
          <a:p>
            <a:r>
              <a:rPr lang="en-US" altLang="en-US" sz="1600">
                <a:hlinkClick r:id="rId3"/>
              </a:rPr>
              <a:t>LaneHawk by EvolutionRobotics</a:t>
            </a:r>
            <a:endParaRPr lang="en-US" altLang="en-US" sz="1600"/>
          </a:p>
          <a:p>
            <a:r>
              <a:rPr lang="en-US" altLang="en-US" sz="1600"/>
              <a:t>“A smart camera is flush-mounted in the checkout lane, continuously watching for items. When an item is detected and recognized, the cashier verifies the quantity of items that were found under the basket, and continues to close the transaction. The item can remain under the basket, and with LaneHawk,you are assured to get paid for it…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457200" y="0"/>
            <a:ext cx="8229600" cy="914400"/>
          </a:xfrm>
          <a:prstGeom prst="rect">
            <a:avLst/>
          </a:prstGeom>
          <a:noFill/>
          <a:ln w="9525">
            <a:noFill/>
            <a:round/>
            <a:headEnd/>
            <a:tailEnd/>
          </a:ln>
          <a:effectLst/>
        </p:spPr>
        <p:txBody>
          <a:bodyPr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a:solidFill>
                  <a:srgbClr val="000000"/>
                </a:solidFill>
                <a:ea typeface="DejaVu Sans" charset="0"/>
                <a:cs typeface="DejaVu Sans" charset="0"/>
              </a:rPr>
              <a:t>Why computer vision matters</a:t>
            </a:r>
          </a:p>
        </p:txBody>
      </p:sp>
      <p:pic>
        <p:nvPicPr>
          <p:cNvPr id="24578" name="Picture 2"/>
          <p:cNvPicPr>
            <a:picLocks noChangeAspect="1" noChangeArrowheads="1"/>
          </p:cNvPicPr>
          <p:nvPr/>
        </p:nvPicPr>
        <p:blipFill>
          <a:blip r:embed="rId3" cstate="print"/>
          <a:srcRect/>
          <a:stretch>
            <a:fillRect/>
          </a:stretch>
        </p:blipFill>
        <p:spPr bwMode="auto">
          <a:xfrm>
            <a:off x="609600" y="1609725"/>
            <a:ext cx="2138363" cy="1600200"/>
          </a:xfrm>
          <a:prstGeom prst="rect">
            <a:avLst/>
          </a:prstGeom>
          <a:noFill/>
          <a:ln w="9525">
            <a:noFill/>
            <a:round/>
            <a:headEnd/>
            <a:tailEnd/>
          </a:ln>
          <a:effectLst/>
        </p:spPr>
      </p:pic>
      <p:sp>
        <p:nvSpPr>
          <p:cNvPr id="24579" name="Text Box 3"/>
          <p:cNvSpPr txBox="1">
            <a:spLocks noChangeArrowheads="1"/>
          </p:cNvSpPr>
          <p:nvPr/>
        </p:nvSpPr>
        <p:spPr bwMode="auto">
          <a:xfrm>
            <a:off x="996950" y="3286125"/>
            <a:ext cx="1189038" cy="520700"/>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a:solidFill>
                  <a:srgbClr val="000000"/>
                </a:solidFill>
                <a:latin typeface="Arial" charset="0"/>
                <a:ea typeface="DejaVu Sans" charset="0"/>
                <a:cs typeface="DejaVu Sans" charset="0"/>
              </a:rPr>
              <a:t>Safety</a:t>
            </a:r>
          </a:p>
        </p:txBody>
      </p:sp>
      <p:pic>
        <p:nvPicPr>
          <p:cNvPr id="24580" name="Picture 4"/>
          <p:cNvPicPr>
            <a:picLocks noChangeAspect="1" noChangeArrowheads="1"/>
          </p:cNvPicPr>
          <p:nvPr/>
        </p:nvPicPr>
        <p:blipFill>
          <a:blip r:embed="rId4" cstate="print"/>
          <a:srcRect/>
          <a:stretch>
            <a:fillRect/>
          </a:stretch>
        </p:blipFill>
        <p:spPr bwMode="auto">
          <a:xfrm>
            <a:off x="3200400" y="1609725"/>
            <a:ext cx="2401888" cy="1600200"/>
          </a:xfrm>
          <a:prstGeom prst="rect">
            <a:avLst/>
          </a:prstGeom>
          <a:noFill/>
          <a:ln w="9525">
            <a:noFill/>
            <a:round/>
            <a:headEnd/>
            <a:tailEnd/>
          </a:ln>
          <a:effectLst/>
        </p:spPr>
      </p:pic>
      <p:sp>
        <p:nvSpPr>
          <p:cNvPr id="24581" name="Text Box 5"/>
          <p:cNvSpPr txBox="1">
            <a:spLocks noChangeArrowheads="1"/>
          </p:cNvSpPr>
          <p:nvPr/>
        </p:nvSpPr>
        <p:spPr bwMode="auto">
          <a:xfrm>
            <a:off x="3817938" y="3209925"/>
            <a:ext cx="1209675" cy="520700"/>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a:solidFill>
                  <a:srgbClr val="000000"/>
                </a:solidFill>
                <a:latin typeface="Arial" charset="0"/>
                <a:ea typeface="DejaVu Sans" charset="0"/>
                <a:cs typeface="DejaVu Sans" charset="0"/>
              </a:rPr>
              <a:t>Health</a:t>
            </a:r>
          </a:p>
        </p:txBody>
      </p:sp>
      <p:pic>
        <p:nvPicPr>
          <p:cNvPr id="24582" name="Picture 6"/>
          <p:cNvPicPr>
            <a:picLocks noChangeAspect="1" noChangeArrowheads="1"/>
          </p:cNvPicPr>
          <p:nvPr/>
        </p:nvPicPr>
        <p:blipFill>
          <a:blip r:embed="rId5" cstate="print"/>
          <a:srcRect/>
          <a:stretch>
            <a:fillRect/>
          </a:stretch>
        </p:blipFill>
        <p:spPr bwMode="auto">
          <a:xfrm>
            <a:off x="6248400" y="1609725"/>
            <a:ext cx="2005013" cy="1600200"/>
          </a:xfrm>
          <a:prstGeom prst="rect">
            <a:avLst/>
          </a:prstGeom>
          <a:noFill/>
          <a:ln w="9525">
            <a:noFill/>
            <a:round/>
            <a:headEnd/>
            <a:tailEnd/>
          </a:ln>
          <a:effectLst/>
        </p:spPr>
      </p:pic>
      <p:sp>
        <p:nvSpPr>
          <p:cNvPr id="24583" name="Text Box 7"/>
          <p:cNvSpPr txBox="1">
            <a:spLocks noChangeArrowheads="1"/>
          </p:cNvSpPr>
          <p:nvPr/>
        </p:nvSpPr>
        <p:spPr bwMode="auto">
          <a:xfrm>
            <a:off x="6408738" y="3209925"/>
            <a:ext cx="1466850" cy="520700"/>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a:solidFill>
                  <a:srgbClr val="000000"/>
                </a:solidFill>
                <a:latin typeface="Arial" charset="0"/>
                <a:ea typeface="DejaVu Sans" charset="0"/>
                <a:cs typeface="DejaVu Sans" charset="0"/>
              </a:rPr>
              <a:t>Security</a:t>
            </a:r>
          </a:p>
        </p:txBody>
      </p:sp>
      <p:sp>
        <p:nvSpPr>
          <p:cNvPr id="24584" name="Text Box 8"/>
          <p:cNvSpPr txBox="1">
            <a:spLocks noChangeArrowheads="1"/>
          </p:cNvSpPr>
          <p:nvPr/>
        </p:nvSpPr>
        <p:spPr bwMode="auto">
          <a:xfrm>
            <a:off x="923925" y="5953125"/>
            <a:ext cx="1446213" cy="520700"/>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a:solidFill>
                  <a:srgbClr val="000000"/>
                </a:solidFill>
                <a:latin typeface="Arial" charset="0"/>
                <a:ea typeface="DejaVu Sans" charset="0"/>
                <a:cs typeface="DejaVu Sans" charset="0"/>
              </a:rPr>
              <a:t>Comfort</a:t>
            </a:r>
          </a:p>
        </p:txBody>
      </p:sp>
      <p:pic>
        <p:nvPicPr>
          <p:cNvPr id="24585" name="Picture 9"/>
          <p:cNvPicPr>
            <a:picLocks noChangeAspect="1" noChangeArrowheads="1"/>
          </p:cNvPicPr>
          <p:nvPr/>
        </p:nvPicPr>
        <p:blipFill>
          <a:blip r:embed="rId6" cstate="print"/>
          <a:srcRect/>
          <a:stretch>
            <a:fillRect/>
          </a:stretch>
        </p:blipFill>
        <p:spPr bwMode="auto">
          <a:xfrm>
            <a:off x="6248400" y="4343400"/>
            <a:ext cx="2095500" cy="1600200"/>
          </a:xfrm>
          <a:prstGeom prst="rect">
            <a:avLst/>
          </a:prstGeom>
          <a:noFill/>
          <a:ln w="9360">
            <a:solidFill>
              <a:srgbClr val="000000"/>
            </a:solidFill>
            <a:miter lim="800000"/>
            <a:headEnd/>
            <a:tailEnd/>
          </a:ln>
          <a:effectLst/>
        </p:spPr>
      </p:pic>
      <p:sp>
        <p:nvSpPr>
          <p:cNvPr id="24586" name="Text Box 10"/>
          <p:cNvSpPr txBox="1">
            <a:spLocks noChangeArrowheads="1"/>
          </p:cNvSpPr>
          <p:nvPr/>
        </p:nvSpPr>
        <p:spPr bwMode="auto">
          <a:xfrm>
            <a:off x="6711950" y="5943600"/>
            <a:ext cx="1328738" cy="520700"/>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a:solidFill>
                  <a:srgbClr val="000000"/>
                </a:solidFill>
                <a:latin typeface="Arial" charset="0"/>
                <a:ea typeface="DejaVu Sans" charset="0"/>
                <a:cs typeface="DejaVu Sans" charset="0"/>
              </a:rPr>
              <a:t>Access</a:t>
            </a:r>
          </a:p>
        </p:txBody>
      </p:sp>
      <p:pic>
        <p:nvPicPr>
          <p:cNvPr id="24587" name="Picture 11"/>
          <p:cNvPicPr>
            <a:picLocks noChangeAspect="1" noChangeArrowheads="1"/>
          </p:cNvPicPr>
          <p:nvPr/>
        </p:nvPicPr>
        <p:blipFill>
          <a:blip r:embed="rId7" cstate="print"/>
          <a:srcRect l="20079" t="7430"/>
          <a:stretch>
            <a:fillRect/>
          </a:stretch>
        </p:blipFill>
        <p:spPr bwMode="auto">
          <a:xfrm>
            <a:off x="3276600" y="4343400"/>
            <a:ext cx="2216150" cy="1600200"/>
          </a:xfrm>
          <a:prstGeom prst="rect">
            <a:avLst/>
          </a:prstGeom>
          <a:noFill/>
          <a:ln w="9525">
            <a:noFill/>
            <a:round/>
            <a:headEnd/>
            <a:tailEnd/>
          </a:ln>
          <a:effectLst/>
        </p:spPr>
      </p:pic>
      <p:sp>
        <p:nvSpPr>
          <p:cNvPr id="24588" name="Text Box 12"/>
          <p:cNvSpPr txBox="1">
            <a:spLocks noChangeArrowheads="1"/>
          </p:cNvSpPr>
          <p:nvPr/>
        </p:nvSpPr>
        <p:spPr bwMode="auto">
          <a:xfrm>
            <a:off x="3967163" y="5867400"/>
            <a:ext cx="793750" cy="520700"/>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a:solidFill>
                  <a:srgbClr val="000000"/>
                </a:solidFill>
                <a:latin typeface="Arial" charset="0"/>
                <a:ea typeface="DejaVu Sans" charset="0"/>
                <a:cs typeface="DejaVu Sans" charset="0"/>
              </a:rPr>
              <a:t>Fun</a:t>
            </a:r>
          </a:p>
        </p:txBody>
      </p:sp>
      <p:pic>
        <p:nvPicPr>
          <p:cNvPr id="24589" name="Picture 13"/>
          <p:cNvPicPr>
            <a:picLocks noChangeAspect="1" noChangeArrowheads="1"/>
          </p:cNvPicPr>
          <p:nvPr/>
        </p:nvPicPr>
        <p:blipFill>
          <a:blip r:embed="rId8" cstate="print"/>
          <a:srcRect l="27005" r="8202" b="32709"/>
          <a:stretch>
            <a:fillRect/>
          </a:stretch>
        </p:blipFill>
        <p:spPr bwMode="auto">
          <a:xfrm>
            <a:off x="762000" y="4343400"/>
            <a:ext cx="1920875" cy="160020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a:t>Face recognition</a:t>
            </a:r>
          </a:p>
        </p:txBody>
      </p:sp>
      <p:pic>
        <p:nvPicPr>
          <p:cNvPr id="90115" name="Picture 16" descr="10"/>
          <p:cNvPicPr>
            <a:picLocks noChangeAspect="1" noChangeArrowheads="1"/>
          </p:cNvPicPr>
          <p:nvPr/>
        </p:nvPicPr>
        <p:blipFill>
          <a:blip r:embed="rId2" cstate="print"/>
          <a:srcRect/>
          <a:stretch>
            <a:fillRect/>
          </a:stretch>
        </p:blipFill>
        <p:spPr bwMode="auto">
          <a:xfrm>
            <a:off x="2667000" y="1219200"/>
            <a:ext cx="3517900" cy="5105400"/>
          </a:xfrm>
          <a:prstGeom prst="rect">
            <a:avLst/>
          </a:prstGeom>
          <a:noFill/>
          <a:ln w="9525">
            <a:noFill/>
            <a:miter lim="800000"/>
            <a:headEnd/>
            <a:tailEnd/>
          </a:ln>
        </p:spPr>
      </p:pic>
      <p:sp>
        <p:nvSpPr>
          <p:cNvPr id="90116" name="Rectangle 17"/>
          <p:cNvSpPr>
            <a:spLocks noChangeArrowheads="1"/>
          </p:cNvSpPr>
          <p:nvPr/>
        </p:nvSpPr>
        <p:spPr bwMode="auto">
          <a:xfrm>
            <a:off x="1066800" y="6248400"/>
            <a:ext cx="6737350" cy="457200"/>
          </a:xfrm>
          <a:prstGeom prst="rect">
            <a:avLst/>
          </a:prstGeom>
          <a:noFill/>
          <a:ln w="9525">
            <a:noFill/>
            <a:miter lim="800000"/>
            <a:headEnd/>
            <a:tailEnd/>
          </a:ln>
        </p:spPr>
        <p:txBody>
          <a:bodyPr anchor="ctr">
            <a:spAutoFit/>
          </a:bodyPr>
          <a:lstStyle/>
          <a:p>
            <a:pPr algn="ctr"/>
            <a:r>
              <a:rPr lang="en-US" altLang="en-US">
                <a:latin typeface="Arial" charset="0"/>
              </a:rPr>
              <a:t>Who is she?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457200" y="76200"/>
            <a:ext cx="8229600" cy="1143000"/>
          </a:xfrm>
        </p:spPr>
        <p:txBody>
          <a:bodyPr/>
          <a:lstStyle/>
          <a:p>
            <a:pPr>
              <a:defRPr/>
            </a:pPr>
            <a:r>
              <a:rPr lang="en-US" dirty="0"/>
              <a:t>Vision-based biometrics</a:t>
            </a:r>
          </a:p>
        </p:txBody>
      </p:sp>
      <p:pic>
        <p:nvPicPr>
          <p:cNvPr id="91139" name="Picture 3" descr="youngProcessedR"/>
          <p:cNvPicPr>
            <a:picLocks noChangeAspect="1" noChangeArrowheads="1"/>
          </p:cNvPicPr>
          <p:nvPr/>
        </p:nvPicPr>
        <p:blipFill>
          <a:blip r:embed="rId2" cstate="print"/>
          <a:srcRect/>
          <a:stretch>
            <a:fillRect/>
          </a:stretch>
        </p:blipFill>
        <p:spPr bwMode="auto">
          <a:xfrm>
            <a:off x="914400" y="4362450"/>
            <a:ext cx="3124200" cy="2343150"/>
          </a:xfrm>
          <a:prstGeom prst="rect">
            <a:avLst/>
          </a:prstGeom>
          <a:noFill/>
          <a:ln w="9525">
            <a:noFill/>
            <a:miter lim="800000"/>
            <a:headEnd/>
            <a:tailEnd/>
          </a:ln>
        </p:spPr>
      </p:pic>
      <p:pic>
        <p:nvPicPr>
          <p:cNvPr id="91140" name="Picture 4" descr="matched2002_R"/>
          <p:cNvPicPr>
            <a:picLocks noChangeAspect="1" noChangeArrowheads="1"/>
          </p:cNvPicPr>
          <p:nvPr/>
        </p:nvPicPr>
        <p:blipFill>
          <a:blip r:embed="rId3" cstate="print"/>
          <a:srcRect/>
          <a:stretch>
            <a:fillRect/>
          </a:stretch>
        </p:blipFill>
        <p:spPr bwMode="auto">
          <a:xfrm>
            <a:off x="5257800" y="4362450"/>
            <a:ext cx="3124200" cy="2343150"/>
          </a:xfrm>
          <a:prstGeom prst="rect">
            <a:avLst/>
          </a:prstGeom>
          <a:noFill/>
          <a:ln w="9525">
            <a:noFill/>
            <a:miter lim="800000"/>
            <a:headEnd/>
            <a:tailEnd/>
          </a:ln>
        </p:spPr>
      </p:pic>
      <p:pic>
        <p:nvPicPr>
          <p:cNvPr id="91141" name="Picture 5" descr="afghanportraits"/>
          <p:cNvPicPr>
            <a:picLocks noChangeAspect="1" noChangeArrowheads="1"/>
          </p:cNvPicPr>
          <p:nvPr/>
        </p:nvPicPr>
        <p:blipFill>
          <a:blip r:embed="rId4" cstate="print"/>
          <a:srcRect/>
          <a:stretch>
            <a:fillRect/>
          </a:stretch>
        </p:blipFill>
        <p:spPr bwMode="auto">
          <a:xfrm>
            <a:off x="2667000" y="990600"/>
            <a:ext cx="3810000" cy="2847975"/>
          </a:xfrm>
          <a:prstGeom prst="rect">
            <a:avLst/>
          </a:prstGeom>
          <a:noFill/>
          <a:ln w="9525">
            <a:noFill/>
            <a:miter lim="800000"/>
            <a:headEnd/>
            <a:tailEnd/>
          </a:ln>
        </p:spPr>
      </p:pic>
      <p:sp>
        <p:nvSpPr>
          <p:cNvPr id="91142" name="Rectangle 6"/>
          <p:cNvSpPr>
            <a:spLocks noChangeArrowheads="1"/>
          </p:cNvSpPr>
          <p:nvPr/>
        </p:nvSpPr>
        <p:spPr bwMode="auto">
          <a:xfrm>
            <a:off x="1492250" y="3886200"/>
            <a:ext cx="6737350" cy="336550"/>
          </a:xfrm>
          <a:prstGeom prst="rect">
            <a:avLst/>
          </a:prstGeom>
          <a:noFill/>
          <a:ln w="9525">
            <a:noFill/>
            <a:miter lim="800000"/>
            <a:headEnd/>
            <a:tailEnd/>
          </a:ln>
        </p:spPr>
        <p:txBody>
          <a:bodyPr anchor="ctr">
            <a:spAutoFit/>
          </a:bodyPr>
          <a:lstStyle/>
          <a:p>
            <a:pPr algn="ctr"/>
            <a:r>
              <a:rPr lang="en-US" altLang="en-US" sz="1600">
                <a:latin typeface="Arial" charset="0"/>
              </a:rPr>
              <a:t>“</a:t>
            </a:r>
            <a:r>
              <a:rPr lang="en-US" altLang="en-US" sz="1600" i="1">
                <a:latin typeface="Arial" charset="0"/>
              </a:rPr>
              <a:t>How the Afghan Girl was Identified by Her Iris Patterns</a:t>
            </a:r>
            <a:r>
              <a:rPr lang="en-US" altLang="en-US" sz="1600">
                <a:latin typeface="Arial" charset="0"/>
              </a:rPr>
              <a:t>”  Read the </a:t>
            </a:r>
            <a:r>
              <a:rPr lang="en-US" altLang="en-US" sz="1600">
                <a:latin typeface="Arial" charset="0"/>
                <a:hlinkClick r:id="rId5"/>
              </a:rPr>
              <a:t>story </a:t>
            </a:r>
            <a:endParaRPr lang="en-US" altLang="en-US" sz="1600">
              <a:latin typeface="Arial"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r>
              <a:rPr lang="en-US" smtClean="0"/>
              <a:t>Login without a password…</a:t>
            </a:r>
          </a:p>
        </p:txBody>
      </p:sp>
      <p:pic>
        <p:nvPicPr>
          <p:cNvPr id="92163" name="Picture 4" descr="XM Micro Biometric Fingerprint Mouse"/>
          <p:cNvPicPr>
            <a:picLocks noChangeAspect="1" noChangeArrowheads="1"/>
          </p:cNvPicPr>
          <p:nvPr/>
        </p:nvPicPr>
        <p:blipFill>
          <a:blip r:embed="rId2" cstate="print"/>
          <a:srcRect/>
          <a:stretch>
            <a:fillRect/>
          </a:stretch>
        </p:blipFill>
        <p:spPr bwMode="auto">
          <a:xfrm>
            <a:off x="1825625" y="1333500"/>
            <a:ext cx="2136775" cy="4000500"/>
          </a:xfrm>
          <a:prstGeom prst="rect">
            <a:avLst/>
          </a:prstGeom>
          <a:noFill/>
          <a:ln w="9525">
            <a:noFill/>
            <a:miter lim="800000"/>
            <a:headEnd/>
            <a:tailEnd/>
          </a:ln>
        </p:spPr>
      </p:pic>
      <p:sp>
        <p:nvSpPr>
          <p:cNvPr id="92164" name="Rectangle 6"/>
          <p:cNvSpPr>
            <a:spLocks noChangeArrowheads="1"/>
          </p:cNvSpPr>
          <p:nvPr/>
        </p:nvSpPr>
        <p:spPr bwMode="auto">
          <a:xfrm>
            <a:off x="1524000" y="5410200"/>
            <a:ext cx="2514600" cy="825500"/>
          </a:xfrm>
          <a:prstGeom prst="rect">
            <a:avLst/>
          </a:prstGeom>
          <a:noFill/>
          <a:ln w="9525">
            <a:noFill/>
            <a:miter lim="800000"/>
            <a:headEnd/>
            <a:tailEnd/>
          </a:ln>
        </p:spPr>
        <p:txBody>
          <a:bodyPr anchor="ctr">
            <a:spAutoFit/>
          </a:bodyPr>
          <a:lstStyle/>
          <a:p>
            <a:pPr algn="ctr"/>
            <a:r>
              <a:rPr lang="en-US" altLang="en-US" sz="1600">
                <a:latin typeface="Arial" charset="0"/>
              </a:rPr>
              <a:t>Fingerprint scanners on many new laptops, </a:t>
            </a:r>
            <a:br>
              <a:rPr lang="en-US" altLang="en-US" sz="1600">
                <a:latin typeface="Arial" charset="0"/>
              </a:rPr>
            </a:br>
            <a:r>
              <a:rPr lang="en-US" altLang="en-US" sz="1600">
                <a:latin typeface="Arial" charset="0"/>
              </a:rPr>
              <a:t>other devices</a:t>
            </a:r>
          </a:p>
        </p:txBody>
      </p:sp>
      <p:pic>
        <p:nvPicPr>
          <p:cNvPr id="92165" name="Picture 9" descr="FINGERPRINT"/>
          <p:cNvPicPr>
            <a:picLocks noChangeAspect="1" noChangeArrowheads="1"/>
          </p:cNvPicPr>
          <p:nvPr/>
        </p:nvPicPr>
        <p:blipFill>
          <a:blip r:embed="rId3" cstate="print"/>
          <a:srcRect/>
          <a:stretch>
            <a:fillRect/>
          </a:stretch>
        </p:blipFill>
        <p:spPr bwMode="auto">
          <a:xfrm>
            <a:off x="695325" y="3048000"/>
            <a:ext cx="1057275" cy="1524000"/>
          </a:xfrm>
          <a:prstGeom prst="rect">
            <a:avLst/>
          </a:prstGeom>
          <a:noFill/>
          <a:ln w="9525">
            <a:noFill/>
            <a:miter lim="800000"/>
            <a:headEnd/>
            <a:tailEnd/>
          </a:ln>
        </p:spPr>
      </p:pic>
      <p:pic>
        <p:nvPicPr>
          <p:cNvPr id="92166" name="Picture 11" descr="login_dialog"/>
          <p:cNvPicPr>
            <a:picLocks noChangeAspect="1" noChangeArrowheads="1"/>
          </p:cNvPicPr>
          <p:nvPr/>
        </p:nvPicPr>
        <p:blipFill>
          <a:blip r:embed="rId4" cstate="print"/>
          <a:srcRect/>
          <a:stretch>
            <a:fillRect/>
          </a:stretch>
        </p:blipFill>
        <p:spPr bwMode="auto">
          <a:xfrm>
            <a:off x="6400800" y="2679700"/>
            <a:ext cx="2209800" cy="2197100"/>
          </a:xfrm>
          <a:prstGeom prst="rect">
            <a:avLst/>
          </a:prstGeom>
          <a:noFill/>
          <a:ln w="9525">
            <a:noFill/>
            <a:miter lim="800000"/>
            <a:headEnd/>
            <a:tailEnd/>
          </a:ln>
        </p:spPr>
      </p:pic>
      <p:sp>
        <p:nvSpPr>
          <p:cNvPr id="92167" name="Rectangle 12"/>
          <p:cNvSpPr>
            <a:spLocks noChangeArrowheads="1"/>
          </p:cNvSpPr>
          <p:nvPr/>
        </p:nvSpPr>
        <p:spPr bwMode="auto">
          <a:xfrm>
            <a:off x="4953000" y="5287963"/>
            <a:ext cx="3581400" cy="1006475"/>
          </a:xfrm>
          <a:prstGeom prst="rect">
            <a:avLst/>
          </a:prstGeom>
          <a:noFill/>
          <a:ln w="9525">
            <a:noFill/>
            <a:miter lim="800000"/>
            <a:headEnd/>
            <a:tailEnd/>
          </a:ln>
        </p:spPr>
        <p:txBody>
          <a:bodyPr anchor="ctr">
            <a:spAutoFit/>
          </a:bodyPr>
          <a:lstStyle/>
          <a:p>
            <a:pPr algn="ctr"/>
            <a:r>
              <a:rPr lang="en-US" altLang="en-US" sz="1600">
                <a:latin typeface="Arial" charset="0"/>
              </a:rPr>
              <a:t>Face recognition systems now beginning to appear more widely</a:t>
            </a:r>
            <a:br>
              <a:rPr lang="en-US" altLang="en-US" sz="1600">
                <a:latin typeface="Arial" charset="0"/>
              </a:rPr>
            </a:br>
            <a:r>
              <a:rPr lang="en-US" altLang="en-US" sz="1400">
                <a:latin typeface="Arial" charset="0"/>
                <a:hlinkClick r:id="rId5"/>
              </a:rPr>
              <a:t>http://www.sensiblevision.com/</a:t>
            </a:r>
            <a:endParaRPr lang="en-US" altLang="en-US" sz="1400">
              <a:latin typeface="Arial" charset="0"/>
            </a:endParaRPr>
          </a:p>
          <a:p>
            <a:pPr algn="ctr"/>
            <a:endParaRPr lang="en-US" altLang="en-US" sz="1400">
              <a:latin typeface="Arial" charset="0"/>
            </a:endParaRPr>
          </a:p>
        </p:txBody>
      </p:sp>
      <p:pic>
        <p:nvPicPr>
          <p:cNvPr id="92168" name="Picture 14" descr="woman_laptop"/>
          <p:cNvPicPr>
            <a:picLocks noChangeAspect="1" noChangeArrowheads="1"/>
          </p:cNvPicPr>
          <p:nvPr/>
        </p:nvPicPr>
        <p:blipFill>
          <a:blip r:embed="rId6" cstate="print"/>
          <a:srcRect/>
          <a:stretch>
            <a:fillRect/>
          </a:stretch>
        </p:blipFill>
        <p:spPr bwMode="auto">
          <a:xfrm>
            <a:off x="4533900" y="2933700"/>
            <a:ext cx="1714500" cy="17145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pPr>
              <a:defRPr/>
            </a:pPr>
            <a:r>
              <a:rPr lang="en-US" sz="3600" dirty="0"/>
              <a:t>Object recognition (in mobile phones)</a:t>
            </a:r>
          </a:p>
        </p:txBody>
      </p:sp>
      <p:sp>
        <p:nvSpPr>
          <p:cNvPr id="396291" name="Rectangle 3"/>
          <p:cNvSpPr>
            <a:spLocks noGrp="1" noChangeArrowheads="1"/>
          </p:cNvSpPr>
          <p:nvPr>
            <p:ph idx="1"/>
          </p:nvPr>
        </p:nvSpPr>
        <p:spPr>
          <a:xfrm>
            <a:off x="685800" y="4495800"/>
            <a:ext cx="7772400" cy="1676400"/>
          </a:xfrm>
        </p:spPr>
        <p:txBody>
          <a:bodyPr/>
          <a:lstStyle/>
          <a:p>
            <a:r>
              <a:rPr lang="en-US" smtClean="0"/>
              <a:t>This is becoming real:</a:t>
            </a:r>
          </a:p>
          <a:p>
            <a:pPr lvl="1"/>
            <a:r>
              <a:rPr lang="en-US" smtClean="0"/>
              <a:t>                      Microsoft Research</a:t>
            </a:r>
          </a:p>
          <a:p>
            <a:pPr lvl="1"/>
            <a:r>
              <a:rPr lang="en-US" smtClean="0">
                <a:hlinkClick r:id="rId2"/>
              </a:rPr>
              <a:t>Point &amp; Find</a:t>
            </a:r>
            <a:r>
              <a:rPr lang="en-US" smtClean="0"/>
              <a:t>, </a:t>
            </a:r>
            <a:r>
              <a:rPr lang="en-US" smtClean="0">
                <a:hlinkClick r:id="rId3"/>
              </a:rPr>
              <a:t>Nokia</a:t>
            </a:r>
            <a:endParaRPr lang="en-US" smtClean="0"/>
          </a:p>
        </p:txBody>
      </p:sp>
      <p:pic>
        <p:nvPicPr>
          <p:cNvPr id="93188" name="Picture 5" descr="Smart Photos"/>
          <p:cNvPicPr>
            <a:picLocks noChangeAspect="1" noChangeArrowheads="1"/>
          </p:cNvPicPr>
          <p:nvPr/>
        </p:nvPicPr>
        <p:blipFill>
          <a:blip r:embed="rId4" cstate="print"/>
          <a:srcRect/>
          <a:stretch>
            <a:fillRect/>
          </a:stretch>
        </p:blipFill>
        <p:spPr bwMode="auto">
          <a:xfrm>
            <a:off x="1228725" y="1371600"/>
            <a:ext cx="6543675" cy="2776538"/>
          </a:xfrm>
          <a:prstGeom prst="rect">
            <a:avLst/>
          </a:prstGeom>
          <a:noFill/>
          <a:ln w="9525">
            <a:noFill/>
            <a:miter lim="800000"/>
            <a:headEnd/>
            <a:tailEnd/>
          </a:ln>
        </p:spPr>
      </p:pic>
      <p:pic>
        <p:nvPicPr>
          <p:cNvPr id="93189" name="Picture 7" descr="Lincolntitle0sm">
            <a:hlinkClick r:id="rId5"/>
          </p:cNvPr>
          <p:cNvPicPr>
            <a:picLocks noChangeAspect="1" noChangeArrowheads="1"/>
          </p:cNvPicPr>
          <p:nvPr/>
        </p:nvPicPr>
        <p:blipFill>
          <a:blip r:embed="rId6" cstate="print"/>
          <a:srcRect/>
          <a:stretch>
            <a:fillRect/>
          </a:stretch>
        </p:blipFill>
        <p:spPr bwMode="auto">
          <a:xfrm>
            <a:off x="1676400" y="5105400"/>
            <a:ext cx="1428750" cy="3810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____"/>
          <p:cNvPicPr>
            <a:picLocks noChangeAspect="1" noChangeArrowheads="1"/>
          </p:cNvPicPr>
          <p:nvPr/>
        </p:nvPicPr>
        <p:blipFill>
          <a:blip r:embed="rId2" cstate="print"/>
          <a:srcRect/>
          <a:stretch>
            <a:fillRect/>
          </a:stretch>
        </p:blipFill>
        <p:spPr bwMode="auto">
          <a:xfrm>
            <a:off x="6400800" y="1371600"/>
            <a:ext cx="2343150" cy="3076575"/>
          </a:xfrm>
          <a:prstGeom prst="rect">
            <a:avLst/>
          </a:prstGeom>
          <a:noFill/>
          <a:ln w="9525">
            <a:noFill/>
            <a:miter lim="800000"/>
            <a:headEnd/>
            <a:tailEnd/>
          </a:ln>
        </p:spPr>
      </p:pic>
      <p:pic>
        <p:nvPicPr>
          <p:cNvPr id="94211" name="Picture 3" descr="cap_138439"/>
          <p:cNvPicPr>
            <a:picLocks noChangeAspect="1" noChangeArrowheads="1"/>
          </p:cNvPicPr>
          <p:nvPr/>
        </p:nvPicPr>
        <p:blipFill>
          <a:blip r:embed="rId3" cstate="print"/>
          <a:srcRect/>
          <a:stretch>
            <a:fillRect/>
          </a:stretch>
        </p:blipFill>
        <p:spPr bwMode="auto">
          <a:xfrm>
            <a:off x="533400" y="1447800"/>
            <a:ext cx="5715000" cy="2619375"/>
          </a:xfrm>
          <a:prstGeom prst="rect">
            <a:avLst/>
          </a:prstGeom>
          <a:noFill/>
          <a:ln w="9525">
            <a:noFill/>
            <a:miter lim="800000"/>
            <a:headEnd/>
            <a:tailEnd/>
          </a:ln>
        </p:spPr>
      </p:pic>
      <p:sp>
        <p:nvSpPr>
          <p:cNvPr id="94212" name="Text Box 4"/>
          <p:cNvSpPr txBox="1">
            <a:spLocks noChangeArrowheads="1"/>
          </p:cNvSpPr>
          <p:nvPr/>
        </p:nvSpPr>
        <p:spPr bwMode="auto">
          <a:xfrm>
            <a:off x="1965325" y="5988050"/>
            <a:ext cx="5197475" cy="336550"/>
          </a:xfrm>
          <a:prstGeom prst="rect">
            <a:avLst/>
          </a:prstGeom>
          <a:noFill/>
          <a:ln w="9525">
            <a:noFill/>
            <a:miter lim="800000"/>
            <a:headEnd/>
            <a:tailEnd/>
          </a:ln>
        </p:spPr>
        <p:txBody>
          <a:bodyPr wrap="none">
            <a:spAutoFit/>
          </a:bodyPr>
          <a:lstStyle/>
          <a:p>
            <a:pPr eaLnBrk="1" hangingPunct="1"/>
            <a:r>
              <a:rPr lang="en-US" altLang="en-US" sz="1600" i="1">
                <a:latin typeface="Arial" charset="0"/>
              </a:rPr>
              <a:t>The Matrix</a:t>
            </a:r>
            <a:r>
              <a:rPr lang="en-US" altLang="en-US" sz="1600">
                <a:latin typeface="Arial" charset="0"/>
              </a:rPr>
              <a:t> movies, ESC Entertainment, XYZRGB, NRC</a:t>
            </a:r>
          </a:p>
        </p:txBody>
      </p:sp>
      <p:sp>
        <p:nvSpPr>
          <p:cNvPr id="394245" name="Rectangle 5"/>
          <p:cNvSpPr>
            <a:spLocks noGrp="1" noChangeArrowheads="1"/>
          </p:cNvSpPr>
          <p:nvPr>
            <p:ph type="title"/>
          </p:nvPr>
        </p:nvSpPr>
        <p:spPr/>
        <p:txBody>
          <a:bodyPr/>
          <a:lstStyle/>
          <a:p>
            <a:pPr>
              <a:defRPr/>
            </a:pPr>
            <a:r>
              <a:rPr lang="en-US"/>
              <a:t>Special effects:  shape capture</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4"/>
          <p:cNvSpPr txBox="1">
            <a:spLocks noChangeArrowheads="1"/>
          </p:cNvSpPr>
          <p:nvPr/>
        </p:nvSpPr>
        <p:spPr bwMode="auto">
          <a:xfrm>
            <a:off x="2174875" y="6096000"/>
            <a:ext cx="4759325" cy="581025"/>
          </a:xfrm>
          <a:prstGeom prst="rect">
            <a:avLst/>
          </a:prstGeom>
          <a:noFill/>
          <a:ln w="9525">
            <a:noFill/>
            <a:miter lim="800000"/>
            <a:headEnd/>
            <a:tailEnd/>
          </a:ln>
        </p:spPr>
        <p:txBody>
          <a:bodyPr wrap="none">
            <a:spAutoFit/>
          </a:bodyPr>
          <a:lstStyle/>
          <a:p>
            <a:pPr algn="ctr" eaLnBrk="1" hangingPunct="1"/>
            <a:r>
              <a:rPr lang="en-US" altLang="en-US" sz="1600" i="1">
                <a:latin typeface="Arial" charset="0"/>
              </a:rPr>
              <a:t>Pirates of the Carribean</a:t>
            </a:r>
            <a:r>
              <a:rPr lang="en-US" altLang="en-US" sz="1600">
                <a:latin typeface="Arial" charset="0"/>
              </a:rPr>
              <a:t>, Industrial Light and Magic</a:t>
            </a:r>
          </a:p>
          <a:p>
            <a:pPr algn="ctr" eaLnBrk="1" hangingPunct="1"/>
            <a:r>
              <a:rPr lang="en-US" altLang="en-US" sz="1600">
                <a:latin typeface="Arial" charset="0"/>
                <a:hlinkClick r:id="rId2"/>
              </a:rPr>
              <a:t>Click here for interactive demo</a:t>
            </a:r>
            <a:endParaRPr lang="en-US" altLang="en-US" sz="1600">
              <a:latin typeface="Arial" charset="0"/>
            </a:endParaRPr>
          </a:p>
        </p:txBody>
      </p:sp>
      <p:sp>
        <p:nvSpPr>
          <p:cNvPr id="395269" name="Rectangle 5"/>
          <p:cNvSpPr>
            <a:spLocks noGrp="1" noChangeArrowheads="1"/>
          </p:cNvSpPr>
          <p:nvPr>
            <p:ph type="title"/>
          </p:nvPr>
        </p:nvSpPr>
        <p:spPr/>
        <p:txBody>
          <a:bodyPr/>
          <a:lstStyle/>
          <a:p>
            <a:pPr>
              <a:defRPr/>
            </a:pPr>
            <a:r>
              <a:rPr lang="en-US"/>
              <a:t>Special effects:  motion capture</a:t>
            </a:r>
          </a:p>
        </p:txBody>
      </p:sp>
      <p:pic>
        <p:nvPicPr>
          <p:cNvPr id="95236" name="Picture 6"/>
          <p:cNvPicPr>
            <a:picLocks noChangeAspect="1" noChangeArrowheads="1"/>
          </p:cNvPicPr>
          <p:nvPr/>
        </p:nvPicPr>
        <p:blipFill>
          <a:blip r:embed="rId3" cstate="print"/>
          <a:srcRect/>
          <a:stretch>
            <a:fillRect/>
          </a:stretch>
        </p:blipFill>
        <p:spPr bwMode="auto">
          <a:xfrm>
            <a:off x="1933575" y="1143000"/>
            <a:ext cx="5276850" cy="2409825"/>
          </a:xfrm>
          <a:prstGeom prst="rect">
            <a:avLst/>
          </a:prstGeom>
          <a:noFill/>
          <a:ln w="9525">
            <a:noFill/>
            <a:miter lim="800000"/>
            <a:headEnd/>
            <a:tailEnd/>
          </a:ln>
        </p:spPr>
      </p:pic>
      <p:pic>
        <p:nvPicPr>
          <p:cNvPr id="95237" name="Picture 7"/>
          <p:cNvPicPr>
            <a:picLocks noChangeAspect="1" noChangeArrowheads="1"/>
          </p:cNvPicPr>
          <p:nvPr/>
        </p:nvPicPr>
        <p:blipFill>
          <a:blip r:embed="rId4" cstate="print"/>
          <a:srcRect/>
          <a:stretch>
            <a:fillRect/>
          </a:stretch>
        </p:blipFill>
        <p:spPr bwMode="auto">
          <a:xfrm>
            <a:off x="1938338" y="3581400"/>
            <a:ext cx="5267325" cy="2419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a:xfrm>
            <a:off x="304800" y="0"/>
            <a:ext cx="5257800" cy="1143000"/>
          </a:xfrm>
        </p:spPr>
        <p:txBody>
          <a:bodyPr/>
          <a:lstStyle/>
          <a:p>
            <a:pPr>
              <a:defRPr/>
            </a:pPr>
            <a:r>
              <a:rPr lang="en-US" dirty="0"/>
              <a:t>Smart cars</a:t>
            </a:r>
          </a:p>
        </p:txBody>
      </p:sp>
      <p:sp>
        <p:nvSpPr>
          <p:cNvPr id="397315" name="Rectangle 3"/>
          <p:cNvSpPr>
            <a:spLocks noGrp="1" noChangeArrowheads="1"/>
          </p:cNvSpPr>
          <p:nvPr>
            <p:ph idx="1"/>
          </p:nvPr>
        </p:nvSpPr>
        <p:spPr>
          <a:xfrm>
            <a:off x="685800" y="4876800"/>
            <a:ext cx="8077200" cy="2057400"/>
          </a:xfrm>
        </p:spPr>
        <p:txBody>
          <a:bodyPr/>
          <a:lstStyle/>
          <a:p>
            <a:r>
              <a:rPr lang="en-US" smtClean="0">
                <a:hlinkClick r:id="rId2"/>
              </a:rPr>
              <a:t>Mobileye</a:t>
            </a:r>
            <a:endParaRPr lang="en-US" smtClean="0"/>
          </a:p>
          <a:p>
            <a:pPr lvl="1"/>
            <a:r>
              <a:rPr lang="en-US" sz="2000" smtClean="0"/>
              <a:t>Vision systems currently in high-end BMW, GM, Volvo models </a:t>
            </a:r>
          </a:p>
          <a:p>
            <a:pPr lvl="1"/>
            <a:r>
              <a:rPr lang="en-US" sz="2000" smtClean="0"/>
              <a:t>By 2010:  70% of car manufacturers.</a:t>
            </a:r>
          </a:p>
        </p:txBody>
      </p:sp>
      <p:pic>
        <p:nvPicPr>
          <p:cNvPr id="96260" name="Picture 6"/>
          <p:cNvPicPr>
            <a:picLocks noChangeAspect="1" noChangeArrowheads="1"/>
          </p:cNvPicPr>
          <p:nvPr/>
        </p:nvPicPr>
        <p:blipFill>
          <a:blip r:embed="rId3" cstate="print"/>
          <a:srcRect/>
          <a:stretch>
            <a:fillRect/>
          </a:stretch>
        </p:blipFill>
        <p:spPr bwMode="auto">
          <a:xfrm>
            <a:off x="904875" y="869950"/>
            <a:ext cx="7781925" cy="4006850"/>
          </a:xfrm>
          <a:prstGeom prst="rect">
            <a:avLst/>
          </a:prstGeom>
          <a:noFill/>
          <a:ln w="9525">
            <a:noFill/>
            <a:miter lim="800000"/>
            <a:headEnd/>
            <a:tailEnd/>
          </a:ln>
        </p:spPr>
      </p:pic>
      <p:sp>
        <p:nvSpPr>
          <p:cNvPr id="96261" name="Text Box 8"/>
          <p:cNvSpPr txBox="1">
            <a:spLocks noChangeArrowheads="1"/>
          </p:cNvSpPr>
          <p:nvPr/>
        </p:nvSpPr>
        <p:spPr bwMode="auto">
          <a:xfrm>
            <a:off x="4495800" y="152400"/>
            <a:ext cx="4108450" cy="338138"/>
          </a:xfrm>
          <a:prstGeom prst="rect">
            <a:avLst/>
          </a:prstGeom>
          <a:noFill/>
          <a:ln w="9525">
            <a:noFill/>
            <a:miter lim="800000"/>
            <a:headEnd/>
            <a:tailEnd/>
          </a:ln>
        </p:spPr>
        <p:txBody>
          <a:bodyPr wrap="none">
            <a:spAutoFit/>
          </a:bodyPr>
          <a:lstStyle/>
          <a:p>
            <a:pPr algn="ctr"/>
            <a:r>
              <a:rPr lang="en-US" altLang="en-US" sz="1600">
                <a:latin typeface="Arial" charset="0"/>
              </a:rPr>
              <a:t>Slide content courtesy of Amnon Shashua</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a:xfrm>
            <a:off x="457200" y="152400"/>
            <a:ext cx="8229600" cy="1143000"/>
          </a:xfrm>
        </p:spPr>
        <p:txBody>
          <a:bodyPr/>
          <a:lstStyle/>
          <a:p>
            <a:pPr>
              <a:defRPr/>
            </a:pPr>
            <a:r>
              <a:rPr lang="en-US" sz="3600" dirty="0"/>
              <a:t>Vision-based interaction (and games)</a:t>
            </a:r>
          </a:p>
        </p:txBody>
      </p:sp>
      <p:pic>
        <p:nvPicPr>
          <p:cNvPr id="97283" name="Picture 5" descr="260px-Wii_Wiimotea">
            <a:hlinkClick r:id="rId2" tooltip="Wii Wiimotea.png"/>
          </p:cNvPr>
          <p:cNvPicPr>
            <a:picLocks noChangeAspect="1" noChangeArrowheads="1"/>
          </p:cNvPicPr>
          <p:nvPr/>
        </p:nvPicPr>
        <p:blipFill>
          <a:blip r:embed="rId3" cstate="print"/>
          <a:srcRect/>
          <a:stretch>
            <a:fillRect/>
          </a:stretch>
        </p:blipFill>
        <p:spPr bwMode="auto">
          <a:xfrm>
            <a:off x="609600" y="1066800"/>
            <a:ext cx="2476500" cy="3286125"/>
          </a:xfrm>
          <a:prstGeom prst="rect">
            <a:avLst/>
          </a:prstGeom>
          <a:noFill/>
          <a:ln w="9525">
            <a:noFill/>
            <a:miter lim="800000"/>
            <a:headEnd/>
            <a:tailEnd/>
          </a:ln>
        </p:spPr>
      </p:pic>
      <p:pic>
        <p:nvPicPr>
          <p:cNvPr id="97284" name="Picture 7" descr="LA audience plays NewsBreaker Live"/>
          <p:cNvPicPr>
            <a:picLocks noChangeAspect="1" noChangeArrowheads="1"/>
          </p:cNvPicPr>
          <p:nvPr/>
        </p:nvPicPr>
        <p:blipFill>
          <a:blip r:embed="rId4" cstate="print"/>
          <a:srcRect/>
          <a:stretch>
            <a:fillRect/>
          </a:stretch>
        </p:blipFill>
        <p:spPr bwMode="auto">
          <a:xfrm>
            <a:off x="3962400" y="3733800"/>
            <a:ext cx="3352800" cy="2230438"/>
          </a:xfrm>
          <a:prstGeom prst="rect">
            <a:avLst/>
          </a:prstGeom>
          <a:noFill/>
          <a:ln w="9525">
            <a:noFill/>
            <a:miter lim="800000"/>
            <a:headEnd/>
            <a:tailEnd/>
          </a:ln>
        </p:spPr>
      </p:pic>
      <p:pic>
        <p:nvPicPr>
          <p:cNvPr id="97285" name="Picture 9" descr="Digimask-Demo-2_qjpreviewth"/>
          <p:cNvPicPr>
            <a:picLocks noChangeAspect="1" noChangeArrowheads="1"/>
          </p:cNvPicPr>
          <p:nvPr/>
        </p:nvPicPr>
        <p:blipFill>
          <a:blip r:embed="rId5" cstate="print"/>
          <a:srcRect/>
          <a:stretch>
            <a:fillRect/>
          </a:stretch>
        </p:blipFill>
        <p:spPr bwMode="auto">
          <a:xfrm>
            <a:off x="4876800" y="1066800"/>
            <a:ext cx="3429000" cy="2020888"/>
          </a:xfrm>
          <a:prstGeom prst="rect">
            <a:avLst/>
          </a:prstGeom>
          <a:noFill/>
          <a:ln w="9525">
            <a:noFill/>
            <a:miter lim="800000"/>
            <a:headEnd/>
            <a:tailEnd/>
          </a:ln>
        </p:spPr>
      </p:pic>
      <p:sp>
        <p:nvSpPr>
          <p:cNvPr id="97286" name="Text Box 10"/>
          <p:cNvSpPr txBox="1">
            <a:spLocks noChangeArrowheads="1"/>
          </p:cNvSpPr>
          <p:nvPr/>
        </p:nvSpPr>
        <p:spPr bwMode="auto">
          <a:xfrm>
            <a:off x="50800" y="4419600"/>
            <a:ext cx="3333750" cy="1069975"/>
          </a:xfrm>
          <a:prstGeom prst="rect">
            <a:avLst/>
          </a:prstGeom>
          <a:noFill/>
          <a:ln w="9525">
            <a:noFill/>
            <a:miter lim="800000"/>
            <a:headEnd/>
            <a:tailEnd/>
          </a:ln>
        </p:spPr>
        <p:txBody>
          <a:bodyPr wrap="none">
            <a:spAutoFit/>
          </a:bodyPr>
          <a:lstStyle/>
          <a:p>
            <a:r>
              <a:rPr lang="en-US" altLang="en-US" sz="1600">
                <a:latin typeface="Arial" charset="0"/>
              </a:rPr>
              <a:t>Nintendo Wii has camera-based IR</a:t>
            </a:r>
            <a:br>
              <a:rPr lang="en-US" altLang="en-US" sz="1600">
                <a:latin typeface="Arial" charset="0"/>
              </a:rPr>
            </a:br>
            <a:r>
              <a:rPr lang="en-US" altLang="en-US" sz="1600">
                <a:latin typeface="Arial" charset="0"/>
              </a:rPr>
              <a:t>tracking built in.  See </a:t>
            </a:r>
            <a:r>
              <a:rPr lang="en-US" altLang="en-US" sz="1600">
                <a:latin typeface="Arial" charset="0"/>
                <a:hlinkClick r:id="rId6"/>
              </a:rPr>
              <a:t>Lee’s work at</a:t>
            </a:r>
            <a:br>
              <a:rPr lang="en-US" altLang="en-US" sz="1600">
                <a:latin typeface="Arial" charset="0"/>
                <a:hlinkClick r:id="rId6"/>
              </a:rPr>
            </a:br>
            <a:r>
              <a:rPr lang="en-US" altLang="en-US" sz="1600">
                <a:latin typeface="Arial" charset="0"/>
                <a:hlinkClick r:id="rId6"/>
              </a:rPr>
              <a:t>CMU </a:t>
            </a:r>
            <a:r>
              <a:rPr lang="en-US" altLang="en-US" sz="1600">
                <a:latin typeface="Arial" charset="0"/>
              </a:rPr>
              <a:t>on clever tricks on using it to</a:t>
            </a:r>
            <a:br>
              <a:rPr lang="en-US" altLang="en-US" sz="1600">
                <a:latin typeface="Arial" charset="0"/>
              </a:rPr>
            </a:br>
            <a:r>
              <a:rPr lang="en-US" altLang="en-US" sz="1600">
                <a:latin typeface="Arial" charset="0"/>
              </a:rPr>
              <a:t>create a </a:t>
            </a:r>
            <a:r>
              <a:rPr lang="en-US" altLang="en-US" sz="1600">
                <a:latin typeface="Arial" charset="0"/>
                <a:hlinkClick r:id="rId7"/>
              </a:rPr>
              <a:t>multi-touch display</a:t>
            </a:r>
            <a:r>
              <a:rPr lang="en-US" altLang="en-US" sz="1600">
                <a:latin typeface="Arial" charset="0"/>
              </a:rPr>
              <a:t>! </a:t>
            </a:r>
          </a:p>
        </p:txBody>
      </p:sp>
      <p:sp>
        <p:nvSpPr>
          <p:cNvPr id="97287" name="Text Box 11"/>
          <p:cNvSpPr txBox="1">
            <a:spLocks noChangeArrowheads="1"/>
          </p:cNvSpPr>
          <p:nvPr/>
        </p:nvSpPr>
        <p:spPr bwMode="auto">
          <a:xfrm>
            <a:off x="4800600" y="3121025"/>
            <a:ext cx="3813175" cy="336550"/>
          </a:xfrm>
          <a:prstGeom prst="rect">
            <a:avLst/>
          </a:prstGeom>
          <a:noFill/>
          <a:ln w="9525">
            <a:noFill/>
            <a:miter lim="800000"/>
            <a:headEnd/>
            <a:tailEnd/>
          </a:ln>
        </p:spPr>
        <p:txBody>
          <a:bodyPr wrap="none">
            <a:spAutoFit/>
          </a:bodyPr>
          <a:lstStyle/>
          <a:p>
            <a:r>
              <a:rPr lang="en-US" altLang="en-US" sz="1600">
                <a:latin typeface="Arial" charset="0"/>
                <a:hlinkClick r:id="rId8"/>
              </a:rPr>
              <a:t>Digimask</a:t>
            </a:r>
            <a:r>
              <a:rPr lang="en-US" altLang="en-US" sz="1600">
                <a:latin typeface="Arial" charset="0"/>
              </a:rPr>
              <a:t>:  put your face on a 3D avatar.</a:t>
            </a:r>
          </a:p>
        </p:txBody>
      </p:sp>
      <p:sp>
        <p:nvSpPr>
          <p:cNvPr id="97288" name="Text Box 12"/>
          <p:cNvSpPr txBox="1">
            <a:spLocks noChangeArrowheads="1"/>
          </p:cNvSpPr>
          <p:nvPr/>
        </p:nvSpPr>
        <p:spPr bwMode="auto">
          <a:xfrm>
            <a:off x="3730625" y="6019800"/>
            <a:ext cx="5132388" cy="581025"/>
          </a:xfrm>
          <a:prstGeom prst="rect">
            <a:avLst/>
          </a:prstGeom>
          <a:noFill/>
          <a:ln w="9525">
            <a:noFill/>
            <a:miter lim="800000"/>
            <a:headEnd/>
            <a:tailEnd/>
          </a:ln>
        </p:spPr>
        <p:txBody>
          <a:bodyPr wrap="none">
            <a:spAutoFit/>
          </a:bodyPr>
          <a:lstStyle/>
          <a:p>
            <a:r>
              <a:rPr lang="en-US" altLang="en-US" sz="1600" i="1">
                <a:latin typeface="Arial" charset="0"/>
                <a:hlinkClick r:id="rId9"/>
              </a:rPr>
              <a:t>“Game turns moviegoers into Human Joysticks”</a:t>
            </a:r>
            <a:r>
              <a:rPr lang="en-US" altLang="en-US" sz="1600">
                <a:latin typeface="Arial" charset="0"/>
                <a:hlinkClick r:id="rId9"/>
              </a:rPr>
              <a:t>, </a:t>
            </a:r>
            <a:r>
              <a:rPr lang="en-US" altLang="en-US" sz="1600">
                <a:latin typeface="Arial" charset="0"/>
              </a:rPr>
              <a:t>CNET</a:t>
            </a:r>
          </a:p>
          <a:p>
            <a:r>
              <a:rPr lang="en-US" altLang="en-US" sz="1600">
                <a:latin typeface="Arial" charset="0"/>
              </a:rPr>
              <a:t>Camera tracking a crowd, based on </a:t>
            </a:r>
            <a:r>
              <a:rPr lang="en-US" altLang="en-US" sz="1600">
                <a:latin typeface="Arial" charset="0"/>
                <a:hlinkClick r:id="rId10"/>
              </a:rPr>
              <a:t>this work</a:t>
            </a:r>
            <a:r>
              <a:rPr lang="en-US" altLang="en-US" sz="1600">
                <a:latin typeface="Arial" charset="0"/>
              </a:rPr>
              <a:t>.</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p:txBody>
          <a:bodyPr/>
          <a:lstStyle/>
          <a:p>
            <a:pPr>
              <a:defRPr/>
            </a:pPr>
            <a:r>
              <a:rPr lang="en-US"/>
              <a:t>Vision in space</a:t>
            </a:r>
          </a:p>
        </p:txBody>
      </p:sp>
      <p:pic>
        <p:nvPicPr>
          <p:cNvPr id="98307" name="Picture 6" descr="1198865273_31824-1_Sol1369A_WestValley_L257F_br"/>
          <p:cNvPicPr>
            <a:picLocks noChangeAspect="1" noChangeArrowheads="1"/>
          </p:cNvPicPr>
          <p:nvPr/>
        </p:nvPicPr>
        <p:blipFill>
          <a:blip r:embed="rId2" cstate="print"/>
          <a:srcRect/>
          <a:stretch>
            <a:fillRect/>
          </a:stretch>
        </p:blipFill>
        <p:spPr bwMode="auto">
          <a:xfrm>
            <a:off x="304800" y="1276350"/>
            <a:ext cx="8534400" cy="2333625"/>
          </a:xfrm>
          <a:prstGeom prst="rect">
            <a:avLst/>
          </a:prstGeom>
          <a:noFill/>
          <a:ln w="9525">
            <a:noFill/>
            <a:miter lim="800000"/>
            <a:headEnd/>
            <a:tailEnd/>
          </a:ln>
        </p:spPr>
      </p:pic>
      <p:sp>
        <p:nvSpPr>
          <p:cNvPr id="98308" name="Rectangle 7"/>
          <p:cNvSpPr>
            <a:spLocks noChangeArrowheads="1"/>
          </p:cNvSpPr>
          <p:nvPr/>
        </p:nvSpPr>
        <p:spPr bwMode="auto">
          <a:xfrm>
            <a:off x="685800" y="4495800"/>
            <a:ext cx="8001000" cy="1676400"/>
          </a:xfrm>
          <a:prstGeom prst="rect">
            <a:avLst/>
          </a:prstGeom>
          <a:noFill/>
          <a:ln w="9525">
            <a:noFill/>
            <a:miter lim="800000"/>
            <a:headEnd/>
            <a:tailEnd/>
          </a:ln>
        </p:spPr>
        <p:txBody>
          <a:bodyPr/>
          <a:lstStyle/>
          <a:p>
            <a:pPr marL="342900" indent="-342900">
              <a:spcBef>
                <a:spcPct val="20000"/>
              </a:spcBef>
            </a:pPr>
            <a:r>
              <a:rPr lang="en-US" altLang="en-US" sz="2800">
                <a:latin typeface="Arial" charset="0"/>
              </a:rPr>
              <a:t>Vision systems (JPL) used for several tasks</a:t>
            </a:r>
          </a:p>
          <a:p>
            <a:pPr marL="742950" lvl="1" indent="-285750">
              <a:spcBef>
                <a:spcPct val="20000"/>
              </a:spcBef>
              <a:buFontTx/>
              <a:buChar char="•"/>
            </a:pPr>
            <a:r>
              <a:rPr lang="en-US" altLang="en-US" sz="2000">
                <a:latin typeface="Arial" charset="0"/>
              </a:rPr>
              <a:t>Panorama stitching</a:t>
            </a:r>
          </a:p>
          <a:p>
            <a:pPr marL="742950" lvl="1" indent="-285750">
              <a:spcBef>
                <a:spcPct val="20000"/>
              </a:spcBef>
              <a:buFontTx/>
              <a:buChar char="•"/>
            </a:pPr>
            <a:r>
              <a:rPr lang="en-US" altLang="en-US" sz="2000">
                <a:latin typeface="Arial" charset="0"/>
              </a:rPr>
              <a:t>3D terrain modeling</a:t>
            </a:r>
          </a:p>
          <a:p>
            <a:pPr marL="742950" lvl="1" indent="-285750">
              <a:spcBef>
                <a:spcPct val="20000"/>
              </a:spcBef>
              <a:buFontTx/>
              <a:buChar char="•"/>
            </a:pPr>
            <a:r>
              <a:rPr lang="en-US" altLang="en-US" sz="2000">
                <a:latin typeface="Arial" charset="0"/>
              </a:rPr>
              <a:t>Obstacle detection, position tracking</a:t>
            </a:r>
          </a:p>
          <a:p>
            <a:pPr marL="742950" lvl="1" indent="-285750">
              <a:spcBef>
                <a:spcPct val="20000"/>
              </a:spcBef>
              <a:buFontTx/>
              <a:buChar char="•"/>
            </a:pPr>
            <a:r>
              <a:rPr lang="en-US" altLang="en-US" sz="2000">
                <a:latin typeface="Arial" charset="0"/>
              </a:rPr>
              <a:t>For more, read “</a:t>
            </a:r>
            <a:r>
              <a:rPr lang="en-US" altLang="en-US" sz="2000">
                <a:latin typeface="Arial" charset="0"/>
                <a:hlinkClick r:id="rId3"/>
              </a:rPr>
              <a:t>Computer Vision on Mars</a:t>
            </a:r>
            <a:r>
              <a:rPr lang="en-US" altLang="en-US" sz="2000">
                <a:latin typeface="Arial" charset="0"/>
              </a:rPr>
              <a:t>” by Matthies et al.</a:t>
            </a:r>
          </a:p>
        </p:txBody>
      </p:sp>
      <p:sp>
        <p:nvSpPr>
          <p:cNvPr id="98309" name="Rectangle 8"/>
          <p:cNvSpPr>
            <a:spLocks noChangeArrowheads="1"/>
          </p:cNvSpPr>
          <p:nvPr/>
        </p:nvSpPr>
        <p:spPr bwMode="auto">
          <a:xfrm>
            <a:off x="838200" y="3609975"/>
            <a:ext cx="7772400" cy="581025"/>
          </a:xfrm>
          <a:prstGeom prst="rect">
            <a:avLst/>
          </a:prstGeom>
          <a:noFill/>
          <a:ln w="9525">
            <a:noFill/>
            <a:miter lim="800000"/>
            <a:headEnd/>
            <a:tailEnd/>
          </a:ln>
        </p:spPr>
        <p:txBody>
          <a:bodyPr anchor="ctr">
            <a:spAutoFit/>
          </a:bodyPr>
          <a:lstStyle/>
          <a:p>
            <a:r>
              <a:rPr lang="en-US" altLang="en-US" sz="1600">
                <a:latin typeface="Arial" charset="0"/>
                <a:hlinkClick r:id="rId4"/>
              </a:rPr>
              <a:t>NASA'S Mars Exploration Rover Spirit </a:t>
            </a:r>
            <a:r>
              <a:rPr lang="en-US" altLang="en-US" sz="1600">
                <a:latin typeface="Arial" charset="0"/>
              </a:rPr>
              <a:t>captured this westward view from atop </a:t>
            </a:r>
            <a:br>
              <a:rPr lang="en-US" altLang="en-US" sz="1600">
                <a:latin typeface="Arial" charset="0"/>
              </a:rPr>
            </a:br>
            <a:r>
              <a:rPr lang="en-US" altLang="en-US" sz="1600">
                <a:latin typeface="Arial" charset="0"/>
              </a:rPr>
              <a:t>a low plateau where Spirit spent the closing months of 2007. </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pPr>
              <a:defRPr/>
            </a:pPr>
            <a:r>
              <a:rPr lang="en-US"/>
              <a:t>Robotics</a:t>
            </a:r>
          </a:p>
        </p:txBody>
      </p:sp>
      <p:sp>
        <p:nvSpPr>
          <p:cNvPr id="99331" name="AutoShape 6" descr="2_on_1_melee2"/>
          <p:cNvSpPr>
            <a:spLocks noChangeAspect="1" noChangeArrowheads="1"/>
          </p:cNvSpPr>
          <p:nvPr/>
        </p:nvSpPr>
        <p:spPr bwMode="auto">
          <a:xfrm>
            <a:off x="8462963" y="3281363"/>
            <a:ext cx="296862" cy="296862"/>
          </a:xfrm>
          <a:prstGeom prst="rect">
            <a:avLst/>
          </a:prstGeom>
          <a:noFill/>
          <a:ln w="9525">
            <a:noFill/>
            <a:miter lim="800000"/>
            <a:headEnd/>
            <a:tailEnd/>
          </a:ln>
        </p:spPr>
        <p:txBody>
          <a:bodyPr/>
          <a:lstStyle/>
          <a:p>
            <a:endParaRPr lang="en-US" altLang="en-US"/>
          </a:p>
        </p:txBody>
      </p:sp>
      <p:sp>
        <p:nvSpPr>
          <p:cNvPr id="99332" name="AutoShape 8" descr="2_on_1_melee2"/>
          <p:cNvSpPr>
            <a:spLocks noChangeAspect="1" noChangeArrowheads="1"/>
          </p:cNvSpPr>
          <p:nvPr/>
        </p:nvSpPr>
        <p:spPr bwMode="auto">
          <a:xfrm>
            <a:off x="8462963" y="3281363"/>
            <a:ext cx="296862" cy="296862"/>
          </a:xfrm>
          <a:prstGeom prst="rect">
            <a:avLst/>
          </a:prstGeom>
          <a:noFill/>
          <a:ln w="9525">
            <a:noFill/>
            <a:miter lim="800000"/>
            <a:headEnd/>
            <a:tailEnd/>
          </a:ln>
        </p:spPr>
        <p:txBody>
          <a:bodyPr/>
          <a:lstStyle/>
          <a:p>
            <a:endParaRPr lang="en-US" altLang="en-US"/>
          </a:p>
        </p:txBody>
      </p:sp>
      <p:pic>
        <p:nvPicPr>
          <p:cNvPr id="99333" name="Picture 9" descr="2_on_1_melee2">
            <a:hlinkClick r:id="rId2" action="ppaction://hlinkfile"/>
          </p:cNvPr>
          <p:cNvPicPr>
            <a:picLocks noChangeAspect="1" noChangeArrowheads="1"/>
          </p:cNvPicPr>
          <p:nvPr/>
        </p:nvPicPr>
        <p:blipFill>
          <a:blip r:embed="rId3" cstate="print"/>
          <a:srcRect/>
          <a:stretch>
            <a:fillRect/>
          </a:stretch>
        </p:blipFill>
        <p:spPr bwMode="auto">
          <a:xfrm>
            <a:off x="4572000" y="1790700"/>
            <a:ext cx="4419600" cy="3314700"/>
          </a:xfrm>
          <a:prstGeom prst="rect">
            <a:avLst/>
          </a:prstGeom>
          <a:noFill/>
          <a:ln w="9525">
            <a:noFill/>
            <a:miter lim="800000"/>
            <a:headEnd/>
            <a:tailEnd/>
          </a:ln>
        </p:spPr>
      </p:pic>
      <p:sp>
        <p:nvSpPr>
          <p:cNvPr id="99334" name="Rectangle 10"/>
          <p:cNvSpPr>
            <a:spLocks noChangeArrowheads="1"/>
          </p:cNvSpPr>
          <p:nvPr/>
        </p:nvSpPr>
        <p:spPr bwMode="auto">
          <a:xfrm>
            <a:off x="5592763" y="5276850"/>
            <a:ext cx="2332037" cy="581025"/>
          </a:xfrm>
          <a:prstGeom prst="rect">
            <a:avLst/>
          </a:prstGeom>
          <a:noFill/>
          <a:ln w="9525">
            <a:noFill/>
            <a:miter lim="800000"/>
            <a:headEnd/>
            <a:tailEnd/>
          </a:ln>
        </p:spPr>
        <p:txBody>
          <a:bodyPr wrap="none">
            <a:spAutoFit/>
          </a:bodyPr>
          <a:lstStyle/>
          <a:p>
            <a:r>
              <a:rPr lang="en-US" altLang="en-US" sz="1600">
                <a:latin typeface="Arial" charset="0"/>
                <a:hlinkClick r:id="rId4"/>
              </a:rPr>
              <a:t>http://www.robocup.org/</a:t>
            </a:r>
            <a:endParaRPr lang="en-US" altLang="en-US" sz="1600">
              <a:latin typeface="Arial" charset="0"/>
            </a:endParaRPr>
          </a:p>
          <a:p>
            <a:endParaRPr lang="en-US" altLang="en-US" sz="1600">
              <a:latin typeface="Arial" charset="0"/>
            </a:endParaRPr>
          </a:p>
        </p:txBody>
      </p:sp>
      <p:pic>
        <p:nvPicPr>
          <p:cNvPr id="99335" name="Picture 12" descr="Image:NASA Mars Rover.jpg">
            <a:hlinkClick r:id="rId5"/>
          </p:cNvPr>
          <p:cNvPicPr>
            <a:picLocks noChangeAspect="1" noChangeArrowheads="1"/>
          </p:cNvPicPr>
          <p:nvPr/>
        </p:nvPicPr>
        <p:blipFill>
          <a:blip r:embed="rId6" cstate="print"/>
          <a:srcRect/>
          <a:stretch>
            <a:fillRect/>
          </a:stretch>
        </p:blipFill>
        <p:spPr bwMode="auto">
          <a:xfrm>
            <a:off x="304800" y="1882775"/>
            <a:ext cx="4029075" cy="3222625"/>
          </a:xfrm>
          <a:prstGeom prst="rect">
            <a:avLst/>
          </a:prstGeom>
          <a:noFill/>
          <a:ln w="9525">
            <a:noFill/>
            <a:miter lim="800000"/>
            <a:headEnd/>
            <a:tailEnd/>
          </a:ln>
        </p:spPr>
      </p:pic>
      <p:sp>
        <p:nvSpPr>
          <p:cNvPr id="99336" name="Rectangle 13"/>
          <p:cNvSpPr>
            <a:spLocks noChangeArrowheads="1"/>
          </p:cNvSpPr>
          <p:nvPr/>
        </p:nvSpPr>
        <p:spPr bwMode="auto">
          <a:xfrm>
            <a:off x="457200" y="5257800"/>
            <a:ext cx="3649663" cy="581025"/>
          </a:xfrm>
          <a:prstGeom prst="rect">
            <a:avLst/>
          </a:prstGeom>
          <a:noFill/>
          <a:ln w="9525">
            <a:noFill/>
            <a:miter lim="800000"/>
            <a:headEnd/>
            <a:tailEnd/>
          </a:ln>
        </p:spPr>
        <p:txBody>
          <a:bodyPr wrap="none">
            <a:spAutoFit/>
          </a:bodyPr>
          <a:lstStyle/>
          <a:p>
            <a:pPr algn="ctr"/>
            <a:r>
              <a:rPr lang="en-US" altLang="en-US" sz="1600">
                <a:latin typeface="Arial" charset="0"/>
              </a:rPr>
              <a:t>NASA’s Mars Spirit Rover</a:t>
            </a:r>
          </a:p>
          <a:p>
            <a:pPr algn="ctr"/>
            <a:r>
              <a:rPr lang="en-US" altLang="en-US" sz="1600">
                <a:latin typeface="Arial" charset="0"/>
                <a:hlinkClick r:id="rId7"/>
              </a:rPr>
              <a:t>http://en.wikipedia.org/wiki/Spirit_rover</a:t>
            </a:r>
            <a:endParaRPr lang="en-US" altLang="en-US" sz="1600">
              <a:latin typeface="Arial"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p:cNvSpPr txBox="1">
            <a:spLocks noChangeArrowheads="1"/>
          </p:cNvSpPr>
          <p:nvPr/>
        </p:nvSpPr>
        <p:spPr bwMode="auto">
          <a:xfrm>
            <a:off x="457200" y="-76200"/>
            <a:ext cx="8229600" cy="1066800"/>
          </a:xfrm>
          <a:prstGeom prst="rect">
            <a:avLst/>
          </a:prstGeom>
          <a:noFill/>
          <a:ln w="9525">
            <a:noFill/>
            <a:round/>
            <a:headEnd/>
            <a:tailEnd/>
          </a:ln>
          <a:effectLst/>
        </p:spPr>
        <p:txBody>
          <a:bodyPr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a:solidFill>
                  <a:srgbClr val="000000"/>
                </a:solidFill>
                <a:ea typeface="DejaVu Sans" charset="0"/>
                <a:cs typeface="DejaVu Sans" charset="0"/>
              </a:rPr>
              <a:t>Ridiculously brief history of computer vision</a:t>
            </a:r>
          </a:p>
        </p:txBody>
      </p:sp>
      <p:pic>
        <p:nvPicPr>
          <p:cNvPr id="25602" name="Picture 2"/>
          <p:cNvPicPr>
            <a:picLocks noChangeAspect="1" noChangeArrowheads="1"/>
          </p:cNvPicPr>
          <p:nvPr/>
        </p:nvPicPr>
        <p:blipFill>
          <a:blip r:embed="rId3" cstate="print"/>
          <a:srcRect/>
          <a:stretch>
            <a:fillRect/>
          </a:stretch>
        </p:blipFill>
        <p:spPr bwMode="auto">
          <a:xfrm>
            <a:off x="6477000" y="762000"/>
            <a:ext cx="1752600" cy="1673225"/>
          </a:xfrm>
          <a:prstGeom prst="rect">
            <a:avLst/>
          </a:prstGeom>
          <a:noFill/>
          <a:ln w="9525">
            <a:noFill/>
            <a:round/>
            <a:headEnd/>
            <a:tailEnd/>
          </a:ln>
          <a:effectLst/>
        </p:spPr>
      </p:pic>
      <p:sp>
        <p:nvSpPr>
          <p:cNvPr id="25603" name="Text Box 3"/>
          <p:cNvSpPr txBox="1">
            <a:spLocks noChangeArrowheads="1"/>
          </p:cNvSpPr>
          <p:nvPr/>
        </p:nvSpPr>
        <p:spPr bwMode="auto">
          <a:xfrm>
            <a:off x="457200" y="990600"/>
            <a:ext cx="5486400" cy="6151563"/>
          </a:xfrm>
          <a:prstGeom prst="rect">
            <a:avLst/>
          </a:prstGeom>
          <a:noFill/>
          <a:ln w="9525">
            <a:noFill/>
            <a:round/>
            <a:headEnd/>
            <a:tailEnd/>
          </a:ln>
          <a:effectLst/>
        </p:spPr>
        <p:txBody>
          <a:bodyPr/>
          <a:lstStyle/>
          <a:p>
            <a:pPr marL="341313" indent="-341313">
              <a:lnSpc>
                <a:spcPct val="9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a:solidFill>
                  <a:srgbClr val="000000"/>
                </a:solidFill>
                <a:ea typeface="DejaVu Sans" charset="0"/>
                <a:cs typeface="DejaVu Sans" charset="0"/>
              </a:rPr>
              <a:t>1966: Minsky assigns computer vision as an undergrad summer project</a:t>
            </a:r>
          </a:p>
          <a:p>
            <a:pPr marL="341313" indent="-341313">
              <a:lnSpc>
                <a:spcPct val="9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a:solidFill>
                  <a:srgbClr val="000000"/>
                </a:solidFill>
                <a:ea typeface="DejaVu Sans" charset="0"/>
                <a:cs typeface="DejaVu Sans" charset="0"/>
              </a:rPr>
              <a:t>1960’s: interpretation of synthetic worlds</a:t>
            </a:r>
          </a:p>
          <a:p>
            <a:pPr marL="341313" indent="-341313">
              <a:lnSpc>
                <a:spcPct val="9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a:solidFill>
                  <a:srgbClr val="000000"/>
                </a:solidFill>
                <a:ea typeface="DejaVu Sans" charset="0"/>
                <a:cs typeface="DejaVu Sans" charset="0"/>
              </a:rPr>
              <a:t>1970’s: some progress on interpreting selected images</a:t>
            </a:r>
          </a:p>
          <a:p>
            <a:pPr marL="341313" indent="-341313">
              <a:lnSpc>
                <a:spcPct val="9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a:solidFill>
                  <a:srgbClr val="000000"/>
                </a:solidFill>
                <a:ea typeface="DejaVu Sans" charset="0"/>
                <a:cs typeface="DejaVu Sans" charset="0"/>
              </a:rPr>
              <a:t>1980’s: ANNs come and go; shift toward geometry and increased mathematical rigor</a:t>
            </a:r>
          </a:p>
          <a:p>
            <a:pPr marL="341313" indent="-341313">
              <a:lnSpc>
                <a:spcPct val="9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a:solidFill>
                  <a:srgbClr val="000000"/>
                </a:solidFill>
                <a:ea typeface="DejaVu Sans" charset="0"/>
                <a:cs typeface="DejaVu Sans" charset="0"/>
              </a:rPr>
              <a:t>1990’s: face recognition; statistical analysis in vogue</a:t>
            </a:r>
          </a:p>
          <a:p>
            <a:pPr marL="341313" indent="-341313">
              <a:lnSpc>
                <a:spcPct val="9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a:solidFill>
                  <a:srgbClr val="000000"/>
                </a:solidFill>
                <a:ea typeface="DejaVu Sans" charset="0"/>
                <a:cs typeface="DejaVu Sans" charset="0"/>
              </a:rPr>
              <a:t>2000’s: broader recognition; large annotated datasets available; video processing starts</a:t>
            </a:r>
          </a:p>
          <a:p>
            <a:pPr marL="341313" indent="-341313">
              <a:lnSpc>
                <a:spcPct val="90000"/>
              </a:lnSpc>
              <a:spcBef>
                <a:spcPts val="60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a:solidFill>
                <a:srgbClr val="000000"/>
              </a:solidFill>
              <a:ea typeface="DejaVu Sans" charset="0"/>
              <a:cs typeface="DejaVu Sans" charset="0"/>
            </a:endParaRPr>
          </a:p>
        </p:txBody>
      </p:sp>
      <p:sp>
        <p:nvSpPr>
          <p:cNvPr id="25604" name="Text Box 4"/>
          <p:cNvSpPr txBox="1">
            <a:spLocks noChangeArrowheads="1"/>
          </p:cNvSpPr>
          <p:nvPr/>
        </p:nvSpPr>
        <p:spPr bwMode="auto">
          <a:xfrm>
            <a:off x="6784975" y="2286000"/>
            <a:ext cx="1143000" cy="306388"/>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000000"/>
                </a:solidFill>
                <a:latin typeface="Arial" charset="0"/>
                <a:ea typeface="DejaVu Sans" charset="0"/>
                <a:cs typeface="DejaVu Sans" charset="0"/>
              </a:rPr>
              <a:t>Guzman ‘68</a:t>
            </a:r>
          </a:p>
        </p:txBody>
      </p:sp>
      <p:pic>
        <p:nvPicPr>
          <p:cNvPr id="25605" name="Picture 5"/>
          <p:cNvPicPr>
            <a:picLocks noChangeAspect="1" noChangeArrowheads="1"/>
          </p:cNvPicPr>
          <p:nvPr/>
        </p:nvPicPr>
        <p:blipFill>
          <a:blip r:embed="rId4" cstate="print"/>
          <a:srcRect l="64284" t="2715" r="4965" b="19206"/>
          <a:stretch>
            <a:fillRect/>
          </a:stretch>
        </p:blipFill>
        <p:spPr bwMode="auto">
          <a:xfrm>
            <a:off x="6477000" y="2590800"/>
            <a:ext cx="1863725" cy="1831975"/>
          </a:xfrm>
          <a:prstGeom prst="rect">
            <a:avLst/>
          </a:prstGeom>
          <a:noFill/>
          <a:ln w="9525">
            <a:noFill/>
            <a:round/>
            <a:headEnd/>
            <a:tailEnd/>
          </a:ln>
          <a:effectLst/>
        </p:spPr>
      </p:pic>
      <p:sp>
        <p:nvSpPr>
          <p:cNvPr id="25606" name="Text Box 6"/>
          <p:cNvSpPr txBox="1">
            <a:spLocks noChangeArrowheads="1"/>
          </p:cNvSpPr>
          <p:nvPr/>
        </p:nvSpPr>
        <p:spPr bwMode="auto">
          <a:xfrm>
            <a:off x="6786563" y="4343400"/>
            <a:ext cx="1520825" cy="306388"/>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000000"/>
                </a:solidFill>
                <a:latin typeface="Arial" charset="0"/>
                <a:ea typeface="DejaVu Sans" charset="0"/>
                <a:cs typeface="DejaVu Sans" charset="0"/>
              </a:rPr>
              <a:t>Ohta Kanade ‘78</a:t>
            </a:r>
          </a:p>
        </p:txBody>
      </p:sp>
      <p:pic>
        <p:nvPicPr>
          <p:cNvPr id="25607" name="Picture 7"/>
          <p:cNvPicPr>
            <a:picLocks noChangeAspect="1" noChangeArrowheads="1"/>
          </p:cNvPicPr>
          <p:nvPr/>
        </p:nvPicPr>
        <p:blipFill>
          <a:blip r:embed="rId5" cstate="print"/>
          <a:srcRect/>
          <a:stretch>
            <a:fillRect/>
          </a:stretch>
        </p:blipFill>
        <p:spPr bwMode="auto">
          <a:xfrm>
            <a:off x="6705600" y="4800600"/>
            <a:ext cx="1466850" cy="1752600"/>
          </a:xfrm>
          <a:prstGeom prst="rect">
            <a:avLst/>
          </a:prstGeom>
          <a:noFill/>
          <a:ln w="9525">
            <a:noFill/>
            <a:round/>
            <a:headEnd/>
            <a:tailEnd/>
          </a:ln>
          <a:effectLst/>
        </p:spPr>
      </p:pic>
      <p:sp>
        <p:nvSpPr>
          <p:cNvPr id="25608" name="Text Box 8"/>
          <p:cNvSpPr txBox="1">
            <a:spLocks noChangeArrowheads="1"/>
          </p:cNvSpPr>
          <p:nvPr/>
        </p:nvSpPr>
        <p:spPr bwMode="auto">
          <a:xfrm>
            <a:off x="6478588" y="6477000"/>
            <a:ext cx="1927225" cy="306388"/>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000000"/>
                </a:solidFill>
                <a:latin typeface="Arial" charset="0"/>
                <a:ea typeface="DejaVu Sans" charset="0"/>
                <a:cs typeface="DejaVu Sans" charset="0"/>
              </a:rPr>
              <a:t>Turk and Pentland ‘91</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5603">
                                            <p:txEl>
                                              <p:pRg st="1" end="1"/>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5602"/>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256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25603">
                                            <p:txEl>
                                              <p:pRg st="2" end="2"/>
                                            </p:txEl>
                                          </p:spTgt>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25605"/>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256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additive="repl">
                                        <p:cTn id="22"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additive="repl">
                                        <p:cTn id="26" dur="1" fill="hold">
                                          <p:stCondLst>
                                            <p:cond delay="0"/>
                                          </p:stCondLst>
                                        </p:cTn>
                                        <p:tgtEl>
                                          <p:spTgt spid="25603">
                                            <p:txEl>
                                              <p:pRg st="4" end="4"/>
                                            </p:txEl>
                                          </p:spTgt>
                                        </p:tgtEl>
                                        <p:attrNameLst>
                                          <p:attrName>style.visibility</p:attrName>
                                        </p:attrNameLst>
                                      </p:cBhvr>
                                      <p:to>
                                        <p:strVal val="visible"/>
                                      </p:to>
                                    </p:set>
                                  </p:childTnLst>
                                </p:cTn>
                              </p:par>
                              <p:par>
                                <p:cTn id="27" presetID="1" presetClass="entr" fill="hold" nodeType="withEffect">
                                  <p:stCondLst>
                                    <p:cond delay="0"/>
                                  </p:stCondLst>
                                  <p:childTnLst>
                                    <p:set>
                                      <p:cBhvr additive="repl">
                                        <p:cTn id="28" dur="1" fill="hold">
                                          <p:stCondLst>
                                            <p:cond delay="0"/>
                                          </p:stCondLst>
                                        </p:cTn>
                                        <p:tgtEl>
                                          <p:spTgt spid="25607"/>
                                        </p:tgtEl>
                                        <p:attrNameLst>
                                          <p:attrName>style.visibility</p:attrName>
                                        </p:attrNameLst>
                                      </p:cBhvr>
                                      <p:to>
                                        <p:strVal val="visible"/>
                                      </p:to>
                                    </p:set>
                                  </p:childTnLst>
                                </p:cTn>
                              </p:par>
                              <p:par>
                                <p:cTn id="29" presetID="1" presetClass="entr" fill="hold" nodeType="withEffect">
                                  <p:stCondLst>
                                    <p:cond delay="0"/>
                                  </p:stCondLst>
                                  <p:childTnLst>
                                    <p:set>
                                      <p:cBhvr additive="repl">
                                        <p:cTn id="30" dur="1" fill="hold">
                                          <p:stCondLst>
                                            <p:cond delay="0"/>
                                          </p:stCondLst>
                                        </p:cTn>
                                        <p:tgtEl>
                                          <p:spTgt spid="256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additive="repl">
                                        <p:cTn id="34" dur="1" fill="hold">
                                          <p:stCondLst>
                                            <p:cond delay="0"/>
                                          </p:stCondLst>
                                        </p:cTn>
                                        <p:tgtEl>
                                          <p:spTgt spid="256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pPr>
              <a:defRPr/>
            </a:pPr>
            <a:r>
              <a:rPr lang="en-US"/>
              <a:t>Medical imaging</a:t>
            </a:r>
          </a:p>
        </p:txBody>
      </p:sp>
      <p:pic>
        <p:nvPicPr>
          <p:cNvPr id="100355" name="Picture 4" descr="mybrain"/>
          <p:cNvPicPr>
            <a:picLocks noChangeAspect="1" noChangeArrowheads="1"/>
          </p:cNvPicPr>
          <p:nvPr/>
        </p:nvPicPr>
        <p:blipFill>
          <a:blip r:embed="rId2" cstate="print"/>
          <a:srcRect/>
          <a:stretch>
            <a:fillRect/>
          </a:stretch>
        </p:blipFill>
        <p:spPr bwMode="auto">
          <a:xfrm>
            <a:off x="457200" y="1616075"/>
            <a:ext cx="3505200" cy="3505200"/>
          </a:xfrm>
          <a:prstGeom prst="rect">
            <a:avLst/>
          </a:prstGeom>
          <a:noFill/>
          <a:ln w="9525">
            <a:noFill/>
            <a:miter lim="800000"/>
            <a:headEnd/>
            <a:tailEnd/>
          </a:ln>
        </p:spPr>
      </p:pic>
      <p:pic>
        <p:nvPicPr>
          <p:cNvPr id="100356" name="Picture 5"/>
          <p:cNvPicPr>
            <a:picLocks noChangeAspect="1" noChangeArrowheads="1"/>
          </p:cNvPicPr>
          <p:nvPr/>
        </p:nvPicPr>
        <p:blipFill>
          <a:blip r:embed="rId3" cstate="print"/>
          <a:srcRect/>
          <a:stretch>
            <a:fillRect/>
          </a:stretch>
        </p:blipFill>
        <p:spPr bwMode="auto">
          <a:xfrm>
            <a:off x="4268788" y="1947863"/>
            <a:ext cx="4494212" cy="2852737"/>
          </a:xfrm>
          <a:prstGeom prst="rect">
            <a:avLst/>
          </a:prstGeom>
          <a:noFill/>
          <a:ln w="9525">
            <a:noFill/>
            <a:miter lim="800000"/>
            <a:headEnd/>
            <a:tailEnd/>
          </a:ln>
        </p:spPr>
      </p:pic>
      <p:sp>
        <p:nvSpPr>
          <p:cNvPr id="100357" name="Rectangle 6"/>
          <p:cNvSpPr>
            <a:spLocks noChangeArrowheads="1"/>
          </p:cNvSpPr>
          <p:nvPr/>
        </p:nvSpPr>
        <p:spPr bwMode="auto">
          <a:xfrm>
            <a:off x="5559425" y="5105400"/>
            <a:ext cx="2149475" cy="581025"/>
          </a:xfrm>
          <a:prstGeom prst="rect">
            <a:avLst/>
          </a:prstGeom>
          <a:noFill/>
          <a:ln w="9525">
            <a:noFill/>
            <a:miter lim="800000"/>
            <a:headEnd/>
            <a:tailEnd/>
          </a:ln>
        </p:spPr>
        <p:txBody>
          <a:bodyPr wrap="none">
            <a:spAutoFit/>
          </a:bodyPr>
          <a:lstStyle/>
          <a:p>
            <a:pPr algn="ctr"/>
            <a:r>
              <a:rPr lang="en-US" altLang="en-US" sz="1600">
                <a:latin typeface="Arial" charset="0"/>
              </a:rPr>
              <a:t>Image guided surgery</a:t>
            </a:r>
          </a:p>
          <a:p>
            <a:pPr algn="ctr"/>
            <a:r>
              <a:rPr lang="en-US" altLang="en-US" sz="1600">
                <a:latin typeface="Arial" charset="0"/>
                <a:hlinkClick r:id="rId4"/>
              </a:rPr>
              <a:t>Grimson et al., MIT</a:t>
            </a:r>
            <a:endParaRPr lang="en-US" altLang="en-US" sz="1600">
              <a:latin typeface="Arial" charset="0"/>
            </a:endParaRPr>
          </a:p>
        </p:txBody>
      </p:sp>
      <p:sp>
        <p:nvSpPr>
          <p:cNvPr id="100358" name="Rectangle 7"/>
          <p:cNvSpPr>
            <a:spLocks noChangeArrowheads="1"/>
          </p:cNvSpPr>
          <p:nvPr/>
        </p:nvSpPr>
        <p:spPr bwMode="auto">
          <a:xfrm>
            <a:off x="1611313" y="5210175"/>
            <a:ext cx="1209675" cy="581025"/>
          </a:xfrm>
          <a:prstGeom prst="rect">
            <a:avLst/>
          </a:prstGeom>
          <a:noFill/>
          <a:ln w="9525">
            <a:noFill/>
            <a:miter lim="800000"/>
            <a:headEnd/>
            <a:tailEnd/>
          </a:ln>
        </p:spPr>
        <p:txBody>
          <a:bodyPr wrap="none">
            <a:spAutoFit/>
          </a:bodyPr>
          <a:lstStyle/>
          <a:p>
            <a:pPr algn="ctr"/>
            <a:r>
              <a:rPr lang="en-US" altLang="en-US" sz="1600">
                <a:latin typeface="Arial" charset="0"/>
              </a:rPr>
              <a:t>3D imaging</a:t>
            </a:r>
          </a:p>
          <a:p>
            <a:pPr algn="ctr"/>
            <a:r>
              <a:rPr lang="en-US" altLang="en-US" sz="1600">
                <a:latin typeface="Arial" charset="0"/>
              </a:rPr>
              <a:t>MRI, CT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a:xfrm>
            <a:off x="457200" y="0"/>
            <a:ext cx="8229600" cy="1143000"/>
          </a:xfrm>
        </p:spPr>
        <p:txBody>
          <a:bodyPr/>
          <a:lstStyle/>
          <a:p>
            <a:pPr>
              <a:defRPr/>
            </a:pPr>
            <a:r>
              <a:rPr lang="en-US" dirty="0"/>
              <a:t>Current state of the art</a:t>
            </a:r>
          </a:p>
        </p:txBody>
      </p:sp>
      <p:sp>
        <p:nvSpPr>
          <p:cNvPr id="412675" name="Rectangle 3"/>
          <p:cNvSpPr>
            <a:spLocks noGrp="1" noChangeArrowheads="1"/>
          </p:cNvSpPr>
          <p:nvPr>
            <p:ph idx="1"/>
          </p:nvPr>
        </p:nvSpPr>
        <p:spPr>
          <a:xfrm>
            <a:off x="685800" y="914400"/>
            <a:ext cx="8001000" cy="5257800"/>
          </a:xfrm>
        </p:spPr>
        <p:txBody>
          <a:bodyPr/>
          <a:lstStyle/>
          <a:p>
            <a:r>
              <a:rPr lang="en-US" sz="2400" smtClean="0"/>
              <a:t>You just saw examples of current systems.</a:t>
            </a:r>
          </a:p>
          <a:p>
            <a:endParaRPr lang="en-US" sz="2400" smtClean="0"/>
          </a:p>
          <a:p>
            <a:r>
              <a:rPr lang="en-US" sz="2400" smtClean="0"/>
              <a:t>This is a very active research area, and rapidly changing</a:t>
            </a:r>
          </a:p>
          <a:p>
            <a:pPr lvl="1"/>
            <a:r>
              <a:rPr lang="en-US" smtClean="0"/>
              <a:t>Many new apps in the next 5 years</a:t>
            </a:r>
          </a:p>
          <a:p>
            <a:pPr lvl="1"/>
            <a:endParaRPr lang="en-US" smtClean="0"/>
          </a:p>
          <a:p>
            <a:r>
              <a:rPr lang="en-US" sz="2400" smtClean="0"/>
              <a:t>To learn more about vision applications and companies</a:t>
            </a:r>
          </a:p>
          <a:p>
            <a:pPr lvl="1"/>
            <a:r>
              <a:rPr lang="en-US" smtClean="0">
                <a:hlinkClick r:id="rId2"/>
              </a:rPr>
              <a:t>David Lowe </a:t>
            </a:r>
            <a:r>
              <a:rPr lang="en-US" smtClean="0"/>
              <a:t>maintains an excellent overview of vision companies</a:t>
            </a:r>
          </a:p>
          <a:p>
            <a:pPr lvl="2"/>
            <a:r>
              <a:rPr lang="en-US" smtClean="0">
                <a:hlinkClick r:id="rId3"/>
              </a:rPr>
              <a:t>http://www.cs.ubc.ca/spider/lowe/vision.html</a:t>
            </a:r>
            <a:endParaRPr lang="en-US" smtClean="0"/>
          </a:p>
          <a:p>
            <a:pPr lvl="2"/>
            <a:endParaRPr lang="en-US" smtClean="0"/>
          </a:p>
          <a:p>
            <a:endParaRPr lang="en-US" smtClean="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rrowheads="1"/>
          </p:cNvSpPr>
          <p:nvPr>
            <p:ph type="title"/>
          </p:nvPr>
        </p:nvSpPr>
        <p:spPr/>
        <p:txBody>
          <a:bodyPr/>
          <a:lstStyle/>
          <a:p>
            <a:pPr eaLnBrk="1" hangingPunct="1">
              <a:defRPr/>
            </a:pPr>
            <a:r>
              <a:rPr lang="en-US" smtClean="0"/>
              <a:t>Outline</a:t>
            </a:r>
          </a:p>
        </p:txBody>
      </p:sp>
      <p:sp>
        <p:nvSpPr>
          <p:cNvPr id="118787" name="Rectangle 3"/>
          <p:cNvSpPr>
            <a:spLocks noGrp="1" noChangeArrowheads="1"/>
          </p:cNvSpPr>
          <p:nvPr>
            <p:ph idx="1"/>
          </p:nvPr>
        </p:nvSpPr>
        <p:spPr/>
        <p:txBody>
          <a:bodyPr/>
          <a:lstStyle/>
          <a:p>
            <a:pPr eaLnBrk="1" hangingPunct="1"/>
            <a:r>
              <a:rPr lang="en-US" smtClean="0"/>
              <a:t>Introductions</a:t>
            </a:r>
          </a:p>
          <a:p>
            <a:pPr eaLnBrk="1" hangingPunct="1"/>
            <a:r>
              <a:rPr lang="en-US" smtClean="0"/>
              <a:t>Administrative Matters</a:t>
            </a:r>
          </a:p>
          <a:p>
            <a:pPr eaLnBrk="1" hangingPunct="1"/>
            <a:r>
              <a:rPr lang="en-US" smtClean="0"/>
              <a:t>Course Outline</a:t>
            </a:r>
          </a:p>
          <a:p>
            <a:pPr eaLnBrk="1" hangingPunct="1"/>
            <a:r>
              <a:rPr lang="en-US" smtClean="0"/>
              <a:t>Applications of Computer Vision</a:t>
            </a:r>
          </a:p>
          <a:p>
            <a:pPr eaLnBrk="1" hangingPunct="1"/>
            <a:r>
              <a:rPr lang="en-US" smtClean="0">
                <a:solidFill>
                  <a:srgbClr val="FF3300"/>
                </a:solidFill>
              </a:rPr>
              <a:t>Computer Vision Focus</a:t>
            </a:r>
          </a:p>
          <a:p>
            <a:pPr eaLnBrk="1" hangingPunct="1"/>
            <a:r>
              <a:rPr lang="en-US" smtClean="0"/>
              <a:t>Computer Vision Publications</a:t>
            </a:r>
          </a:p>
          <a:p>
            <a:pPr eaLnBrk="1" hangingPunct="1">
              <a:buFont typeface="Wingdings" pitchFamily="2" charset="2"/>
              <a:buNone/>
            </a:pPr>
            <a:endParaRPr lang="en-US" smtClean="0">
              <a:solidFill>
                <a:srgbClr val="FF33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p:cNvSpPr>
            <a:spLocks noGrp="1" noRot="1" noChangeArrowheads="1"/>
          </p:cNvSpPr>
          <p:nvPr>
            <p:ph type="title"/>
          </p:nvPr>
        </p:nvSpPr>
        <p:spPr/>
        <p:txBody>
          <a:bodyPr/>
          <a:lstStyle/>
          <a:p>
            <a:pPr eaLnBrk="1" hangingPunct="1">
              <a:defRPr/>
            </a:pPr>
            <a:r>
              <a:rPr lang="en-US" smtClean="0"/>
              <a:t>Computer Vision focuses on:</a:t>
            </a:r>
          </a:p>
        </p:txBody>
      </p:sp>
      <p:sp>
        <p:nvSpPr>
          <p:cNvPr id="110595" name="Rectangle 3"/>
          <p:cNvSpPr>
            <a:spLocks noGrp="1" noChangeArrowheads="1"/>
          </p:cNvSpPr>
          <p:nvPr>
            <p:ph idx="1"/>
          </p:nvPr>
        </p:nvSpPr>
        <p:spPr/>
        <p:txBody>
          <a:bodyPr/>
          <a:lstStyle/>
          <a:p>
            <a:pPr eaLnBrk="1" hangingPunct="1">
              <a:defRPr/>
            </a:pPr>
            <a:r>
              <a:rPr lang="en-US" smtClean="0"/>
              <a:t>What information should be extracted?</a:t>
            </a:r>
          </a:p>
          <a:p>
            <a:pPr eaLnBrk="1" hangingPunct="1">
              <a:defRPr/>
            </a:pPr>
            <a:r>
              <a:rPr lang="en-US" smtClean="0"/>
              <a:t>How can it be extracted?</a:t>
            </a:r>
          </a:p>
          <a:p>
            <a:pPr eaLnBrk="1" hangingPunct="1">
              <a:defRPr/>
            </a:pPr>
            <a:r>
              <a:rPr lang="en-US" smtClean="0"/>
              <a:t>How should it be represented?</a:t>
            </a:r>
          </a:p>
          <a:p>
            <a:pPr eaLnBrk="1" hangingPunct="1">
              <a:defRPr/>
            </a:pPr>
            <a:r>
              <a:rPr lang="en-US" smtClean="0"/>
              <a:t>How can it be used to achieve the goal?</a:t>
            </a:r>
          </a:p>
        </p:txBody>
      </p:sp>
      <p:pic>
        <p:nvPicPr>
          <p:cNvPr id="104452" name="Picture 4" descr="C:\Guo\private\myDoc\forTalk\tiananmen-square-.jpg"/>
          <p:cNvPicPr>
            <a:picLocks noChangeAspect="1" noChangeArrowheads="1"/>
          </p:cNvPicPr>
          <p:nvPr/>
        </p:nvPicPr>
        <p:blipFill>
          <a:blip r:embed="rId3" cstate="print"/>
          <a:srcRect/>
          <a:stretch>
            <a:fillRect/>
          </a:stretch>
        </p:blipFill>
        <p:spPr bwMode="auto">
          <a:xfrm>
            <a:off x="5105400" y="4114800"/>
            <a:ext cx="3314700" cy="24860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anim calcmode="lin" valueType="num">
                                      <p:cBhvr additive="base">
                                        <p:cTn id="7" dur="500" fill="hold"/>
                                        <p:tgtEl>
                                          <p:spTgt spid="11059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105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0595">
                                            <p:txEl>
                                              <p:pRg st="1" end="1"/>
                                            </p:txEl>
                                          </p:spTgt>
                                        </p:tgtEl>
                                        <p:attrNameLst>
                                          <p:attrName>style.visibility</p:attrName>
                                        </p:attrNameLst>
                                      </p:cBhvr>
                                      <p:to>
                                        <p:strVal val="visible"/>
                                      </p:to>
                                    </p:set>
                                    <p:anim calcmode="lin" valueType="num">
                                      <p:cBhvr additive="base">
                                        <p:cTn id="13" dur="500" fill="hold"/>
                                        <p:tgtEl>
                                          <p:spTgt spid="11059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105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10595">
                                            <p:txEl>
                                              <p:pRg st="2" end="2"/>
                                            </p:txEl>
                                          </p:spTgt>
                                        </p:tgtEl>
                                        <p:attrNameLst>
                                          <p:attrName>style.visibility</p:attrName>
                                        </p:attrNameLst>
                                      </p:cBhvr>
                                      <p:to>
                                        <p:strVal val="visible"/>
                                      </p:to>
                                    </p:set>
                                    <p:anim calcmode="lin" valueType="num">
                                      <p:cBhvr additive="base">
                                        <p:cTn id="19" dur="500" fill="hold"/>
                                        <p:tgtEl>
                                          <p:spTgt spid="11059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05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10595">
                                            <p:txEl>
                                              <p:pRg st="3" end="3"/>
                                            </p:txEl>
                                          </p:spTgt>
                                        </p:tgtEl>
                                        <p:attrNameLst>
                                          <p:attrName>style.visibility</p:attrName>
                                        </p:attrNameLst>
                                      </p:cBhvr>
                                      <p:to>
                                        <p:strVal val="visible"/>
                                      </p:to>
                                    </p:set>
                                    <p:anim calcmode="lin" valueType="num">
                                      <p:cBhvr additive="base">
                                        <p:cTn id="25" dur="500" fill="hold"/>
                                        <p:tgtEl>
                                          <p:spTgt spid="11059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1059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Rectangle 2"/>
          <p:cNvSpPr>
            <a:spLocks noGrp="1" noRot="1" noChangeArrowheads="1"/>
          </p:cNvSpPr>
          <p:nvPr>
            <p:ph type="title"/>
          </p:nvPr>
        </p:nvSpPr>
        <p:spPr/>
        <p:txBody>
          <a:bodyPr/>
          <a:lstStyle/>
          <a:p>
            <a:pPr eaLnBrk="1" hangingPunct="1">
              <a:defRPr/>
            </a:pPr>
            <a:r>
              <a:rPr lang="en-US" smtClean="0"/>
              <a:t>Related disciplines</a:t>
            </a:r>
          </a:p>
        </p:txBody>
      </p:sp>
      <p:sp>
        <p:nvSpPr>
          <p:cNvPr id="112643" name="Rectangle 3"/>
          <p:cNvSpPr>
            <a:spLocks noGrp="1" noChangeArrowheads="1"/>
          </p:cNvSpPr>
          <p:nvPr>
            <p:ph idx="1"/>
          </p:nvPr>
        </p:nvSpPr>
        <p:spPr/>
        <p:txBody>
          <a:bodyPr/>
          <a:lstStyle/>
          <a:p>
            <a:pPr eaLnBrk="1" hangingPunct="1">
              <a:lnSpc>
                <a:spcPct val="90000"/>
              </a:lnSpc>
            </a:pPr>
            <a:r>
              <a:rPr lang="en-US" smtClean="0"/>
              <a:t>Image processing</a:t>
            </a:r>
          </a:p>
          <a:p>
            <a:pPr eaLnBrk="1" hangingPunct="1">
              <a:lnSpc>
                <a:spcPct val="90000"/>
              </a:lnSpc>
            </a:pPr>
            <a:r>
              <a:rPr lang="en-US" smtClean="0"/>
              <a:t>Pattern recognition</a:t>
            </a:r>
          </a:p>
          <a:p>
            <a:pPr eaLnBrk="1" hangingPunct="1">
              <a:lnSpc>
                <a:spcPct val="90000"/>
              </a:lnSpc>
            </a:pPr>
            <a:r>
              <a:rPr lang="en-US" smtClean="0"/>
              <a:t>Photogrammetry</a:t>
            </a:r>
          </a:p>
          <a:p>
            <a:pPr eaLnBrk="1" hangingPunct="1">
              <a:lnSpc>
                <a:spcPct val="90000"/>
              </a:lnSpc>
            </a:pPr>
            <a:r>
              <a:rPr lang="en-US" smtClean="0"/>
              <a:t>Computer graphics</a:t>
            </a:r>
          </a:p>
          <a:p>
            <a:pPr eaLnBrk="1" hangingPunct="1">
              <a:lnSpc>
                <a:spcPct val="90000"/>
              </a:lnSpc>
            </a:pPr>
            <a:r>
              <a:rPr lang="en-US" smtClean="0"/>
              <a:t>Artificial intelligence</a:t>
            </a:r>
          </a:p>
          <a:p>
            <a:pPr eaLnBrk="1" hangingPunct="1">
              <a:lnSpc>
                <a:spcPct val="90000"/>
              </a:lnSpc>
            </a:pPr>
            <a:r>
              <a:rPr lang="en-US" smtClean="0"/>
              <a:t>Machine learning</a:t>
            </a:r>
          </a:p>
          <a:p>
            <a:pPr eaLnBrk="1" hangingPunct="1">
              <a:lnSpc>
                <a:spcPct val="90000"/>
              </a:lnSpc>
            </a:pPr>
            <a:r>
              <a:rPr lang="en-US" smtClean="0"/>
              <a:t>Projective geometry</a:t>
            </a:r>
          </a:p>
          <a:p>
            <a:pPr eaLnBrk="1" hangingPunct="1">
              <a:lnSpc>
                <a:spcPct val="90000"/>
              </a:lnSpc>
            </a:pPr>
            <a:r>
              <a:rPr lang="en-US" smtClean="0"/>
              <a:t>Control theory</a:t>
            </a:r>
          </a:p>
          <a:p>
            <a:pPr eaLnBrk="1" hangingPunct="1">
              <a:lnSpc>
                <a:spcPct val="90000"/>
              </a:lnSpc>
              <a:buFont typeface="Wingdings" pitchFamily="2" charset="2"/>
              <a:buNone/>
            </a:pPr>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6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26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264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264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264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1264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1264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126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Active Research Topics</a:t>
            </a:r>
          </a:p>
        </p:txBody>
      </p:sp>
      <p:sp>
        <p:nvSpPr>
          <p:cNvPr id="3" name="Content Placeholder 2"/>
          <p:cNvSpPr>
            <a:spLocks noGrp="1"/>
          </p:cNvSpPr>
          <p:nvPr>
            <p:ph idx="1"/>
          </p:nvPr>
        </p:nvSpPr>
        <p:spPr/>
        <p:txBody>
          <a:bodyPr>
            <a:normAutofit lnSpcReduction="10000"/>
          </a:bodyPr>
          <a:lstStyle/>
          <a:p>
            <a:pPr eaLnBrk="1" hangingPunct="1"/>
            <a:r>
              <a:rPr lang="en-US" smtClean="0"/>
              <a:t>Object recognition</a:t>
            </a:r>
          </a:p>
          <a:p>
            <a:pPr eaLnBrk="1" hangingPunct="1"/>
            <a:r>
              <a:rPr lang="en-US" smtClean="0"/>
              <a:t>Human behavior analysis</a:t>
            </a:r>
          </a:p>
          <a:p>
            <a:pPr eaLnBrk="1" hangingPunct="1"/>
            <a:r>
              <a:rPr lang="en-US" smtClean="0"/>
              <a:t>Internet and computer vision</a:t>
            </a:r>
          </a:p>
          <a:p>
            <a:pPr eaLnBrk="1" hangingPunct="1"/>
            <a:r>
              <a:rPr lang="en-US" smtClean="0"/>
              <a:t>Biometrics and soft biometrics</a:t>
            </a:r>
          </a:p>
          <a:p>
            <a:pPr eaLnBrk="1" hangingPunct="1"/>
            <a:r>
              <a:rPr lang="en-US" smtClean="0"/>
              <a:t>Large scale 3D reconstruction (city level)</a:t>
            </a:r>
          </a:p>
          <a:p>
            <a:pPr eaLnBrk="1" hangingPunct="1"/>
            <a:r>
              <a:rPr lang="en-US" smtClean="0"/>
              <a:t>Medical image processing </a:t>
            </a:r>
          </a:p>
          <a:p>
            <a:pPr eaLnBrk="1" hangingPunct="1"/>
            <a:r>
              <a:rPr lang="en-US" smtClean="0"/>
              <a:t>Vision for robotics</a:t>
            </a:r>
          </a:p>
          <a:p>
            <a:pPr eaLnBrk="1" hangingPunct="1"/>
            <a:r>
              <a:rPr lang="en-US" smtClean="0"/>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rrowheads="1"/>
          </p:cNvSpPr>
          <p:nvPr>
            <p:ph type="title"/>
          </p:nvPr>
        </p:nvSpPr>
        <p:spPr/>
        <p:txBody>
          <a:bodyPr/>
          <a:lstStyle/>
          <a:p>
            <a:pPr eaLnBrk="1" hangingPunct="1">
              <a:defRPr/>
            </a:pPr>
            <a:r>
              <a:rPr lang="en-US" smtClean="0"/>
              <a:t>Outline</a:t>
            </a:r>
          </a:p>
        </p:txBody>
      </p:sp>
      <p:sp>
        <p:nvSpPr>
          <p:cNvPr id="118787" name="Rectangle 3"/>
          <p:cNvSpPr>
            <a:spLocks noGrp="1" noChangeArrowheads="1"/>
          </p:cNvSpPr>
          <p:nvPr>
            <p:ph idx="1"/>
          </p:nvPr>
        </p:nvSpPr>
        <p:spPr/>
        <p:txBody>
          <a:bodyPr/>
          <a:lstStyle/>
          <a:p>
            <a:pPr eaLnBrk="1" hangingPunct="1"/>
            <a:r>
              <a:rPr lang="en-US" smtClean="0"/>
              <a:t>Introductions</a:t>
            </a:r>
          </a:p>
          <a:p>
            <a:pPr eaLnBrk="1" hangingPunct="1"/>
            <a:r>
              <a:rPr lang="en-US" smtClean="0"/>
              <a:t>Administrative Matters</a:t>
            </a:r>
          </a:p>
          <a:p>
            <a:pPr eaLnBrk="1" hangingPunct="1"/>
            <a:r>
              <a:rPr lang="en-US" smtClean="0"/>
              <a:t>Course Outline</a:t>
            </a:r>
          </a:p>
          <a:p>
            <a:pPr eaLnBrk="1" hangingPunct="1"/>
            <a:r>
              <a:rPr lang="en-US" smtClean="0"/>
              <a:t>Applications of Computer Vision</a:t>
            </a:r>
          </a:p>
          <a:p>
            <a:pPr eaLnBrk="1" hangingPunct="1"/>
            <a:r>
              <a:rPr lang="en-US" smtClean="0"/>
              <a:t>Computer Vision Focus</a:t>
            </a:r>
          </a:p>
          <a:p>
            <a:pPr eaLnBrk="1" hangingPunct="1"/>
            <a:r>
              <a:rPr lang="en-US" smtClean="0">
                <a:solidFill>
                  <a:srgbClr val="FF0000"/>
                </a:solidFill>
              </a:rPr>
              <a:t>Computer Vision Publications</a:t>
            </a:r>
          </a:p>
          <a:p>
            <a:pPr eaLnBrk="1" hangingPunct="1">
              <a:buFont typeface="Wingdings" pitchFamily="2" charset="2"/>
              <a:buNone/>
            </a:pPr>
            <a:endParaRPr lang="en-US" smtClean="0">
              <a:solidFill>
                <a:srgbClr val="FF33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Computer Vision Publications</a:t>
            </a:r>
          </a:p>
        </p:txBody>
      </p:sp>
      <p:sp>
        <p:nvSpPr>
          <p:cNvPr id="3" name="Content Placeholder 2"/>
          <p:cNvSpPr>
            <a:spLocks noGrp="1"/>
          </p:cNvSpPr>
          <p:nvPr>
            <p:ph idx="1"/>
          </p:nvPr>
        </p:nvSpPr>
        <p:spPr>
          <a:xfrm>
            <a:off x="457200" y="1371600"/>
            <a:ext cx="8229600" cy="4525963"/>
          </a:xfrm>
        </p:spPr>
        <p:txBody>
          <a:bodyPr>
            <a:normAutofit fontScale="92500" lnSpcReduction="10000"/>
          </a:bodyPr>
          <a:lstStyle/>
          <a:p>
            <a:pPr eaLnBrk="1" hangingPunct="1"/>
            <a:r>
              <a:rPr lang="en-US" smtClean="0"/>
              <a:t>Journals</a:t>
            </a:r>
          </a:p>
          <a:p>
            <a:pPr lvl="1" eaLnBrk="1" hangingPunct="1"/>
            <a:r>
              <a:rPr lang="en-US" smtClean="0"/>
              <a:t>IEEE Trans. on Pattern Analysis and Machine Intelligence (TPAMI)</a:t>
            </a:r>
          </a:p>
          <a:p>
            <a:pPr lvl="2" eaLnBrk="1" hangingPunct="1"/>
            <a:r>
              <a:rPr lang="en-US" smtClean="0"/>
              <a:t>#1 IEEE, Thompson-ISI impact factor: 5.96</a:t>
            </a:r>
          </a:p>
          <a:p>
            <a:pPr lvl="2" eaLnBrk="1" hangingPunct="1"/>
            <a:r>
              <a:rPr lang="en-US" smtClean="0"/>
              <a:t>#1 in both electrical engineering and artificial intelligence</a:t>
            </a:r>
          </a:p>
          <a:p>
            <a:pPr lvl="2" eaLnBrk="1" hangingPunct="1"/>
            <a:r>
              <a:rPr lang="en-US" smtClean="0"/>
              <a:t>#3 in all of computer science</a:t>
            </a:r>
          </a:p>
          <a:p>
            <a:pPr lvl="1" eaLnBrk="1" hangingPunct="1"/>
            <a:r>
              <a:rPr lang="en-US" smtClean="0"/>
              <a:t>Internal Journal of Computer Vision (IJCV)</a:t>
            </a:r>
          </a:p>
          <a:p>
            <a:pPr lvl="2" eaLnBrk="1" hangingPunct="1"/>
            <a:r>
              <a:rPr lang="en-US" smtClean="0"/>
              <a:t>ISI impact factor: 5.358, Rank 2 of 94 in “CS, artificial intelligence</a:t>
            </a:r>
          </a:p>
          <a:p>
            <a:pPr lvl="1" eaLnBrk="1" hangingPunct="1"/>
            <a:r>
              <a:rPr lang="en-US" smtClean="0"/>
              <a:t>IEEE Trans. on Image Processing</a:t>
            </a:r>
          </a:p>
          <a:p>
            <a:pPr lvl="1" eaLnBrk="1" hangingPunct="1"/>
            <a:r>
              <a:rPr lang="en-US" smtClean="0"/>
              <a:t>…</a:t>
            </a:r>
          </a:p>
          <a:p>
            <a:pPr eaLnBrk="1" hangingPunct="1"/>
            <a:endParaRPr lang="en-US" smtClean="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Importance of CV</a:t>
            </a:r>
          </a:p>
        </p:txBody>
      </p:sp>
      <p:sp>
        <p:nvSpPr>
          <p:cNvPr id="3" name="Content Placeholder 2"/>
          <p:cNvSpPr>
            <a:spLocks noGrp="1"/>
          </p:cNvSpPr>
          <p:nvPr>
            <p:ph idx="1"/>
          </p:nvPr>
        </p:nvSpPr>
        <p:spPr/>
        <p:txBody>
          <a:bodyPr/>
          <a:lstStyle/>
          <a:p>
            <a:pPr eaLnBrk="1" hangingPunct="1">
              <a:defRPr/>
            </a:pPr>
            <a:r>
              <a:rPr lang="en-US" dirty="0" smtClean="0"/>
              <a:t>From these major journal rankings, we can see the importance of Computer Vision research in the whole areas of </a:t>
            </a:r>
          </a:p>
          <a:p>
            <a:pPr lvl="1" eaLnBrk="1" hangingPunct="1">
              <a:defRPr/>
            </a:pPr>
            <a:r>
              <a:rPr lang="en-US" dirty="0" smtClean="0"/>
              <a:t>Computer Science</a:t>
            </a:r>
          </a:p>
          <a:p>
            <a:pPr lvl="1" eaLnBrk="1" hangingPunct="1">
              <a:defRPr/>
            </a:pPr>
            <a:r>
              <a:rPr lang="en-US" dirty="0" smtClean="0"/>
              <a:t>Electrical Engineering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Computer Vision Publications</a:t>
            </a:r>
          </a:p>
        </p:txBody>
      </p:sp>
      <p:sp>
        <p:nvSpPr>
          <p:cNvPr id="3" name="Content Placeholder 2"/>
          <p:cNvSpPr>
            <a:spLocks noGrp="1"/>
          </p:cNvSpPr>
          <p:nvPr>
            <p:ph idx="1"/>
          </p:nvPr>
        </p:nvSpPr>
        <p:spPr/>
        <p:txBody>
          <a:bodyPr/>
          <a:lstStyle/>
          <a:p>
            <a:pPr eaLnBrk="1" hangingPunct="1"/>
            <a:r>
              <a:rPr lang="en-US" smtClean="0"/>
              <a:t>Conferences</a:t>
            </a:r>
          </a:p>
          <a:p>
            <a:pPr lvl="1" eaLnBrk="1" hangingPunct="1"/>
            <a:r>
              <a:rPr lang="en-US" smtClean="0"/>
              <a:t>International Conference on Computer Vision (ICCV), once every two years</a:t>
            </a:r>
          </a:p>
          <a:p>
            <a:pPr lvl="1" eaLnBrk="1" hangingPunct="1"/>
            <a:r>
              <a:rPr lang="en-US" smtClean="0"/>
              <a:t>Conf. of Computer Vision and Pattern Recognition (CVPR), once a year</a:t>
            </a:r>
          </a:p>
          <a:p>
            <a:pPr lvl="1" eaLnBrk="1" hangingPunct="1"/>
            <a:r>
              <a:rPr lang="en-US" smtClean="0"/>
              <a:t>Europe Conference on Computer Vision (ECCV), once every two years</a:t>
            </a:r>
          </a:p>
          <a:p>
            <a:pPr lvl="1" eaLnBrk="1" hangingPunct="1"/>
            <a:r>
              <a:rPr lang="en-US" smtClean="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rrowheads="1"/>
          </p:cNvSpPr>
          <p:nvPr>
            <p:ph type="title"/>
          </p:nvPr>
        </p:nvSpPr>
        <p:spPr/>
        <p:txBody>
          <a:bodyPr/>
          <a:lstStyle/>
          <a:p>
            <a:pPr eaLnBrk="1" hangingPunct="1">
              <a:defRPr/>
            </a:pPr>
            <a:r>
              <a:rPr lang="en-US" smtClean="0"/>
              <a:t>What is Computer Vision?</a:t>
            </a:r>
          </a:p>
        </p:txBody>
      </p:sp>
      <p:sp>
        <p:nvSpPr>
          <p:cNvPr id="106499" name="Rectangle 3"/>
          <p:cNvSpPr>
            <a:spLocks noGrp="1" noChangeArrowheads="1"/>
          </p:cNvSpPr>
          <p:nvPr>
            <p:ph idx="1"/>
          </p:nvPr>
        </p:nvSpPr>
        <p:spPr/>
        <p:txBody>
          <a:bodyPr/>
          <a:lstStyle/>
          <a:p>
            <a:pPr eaLnBrk="1" hangingPunct="1">
              <a:defRPr/>
            </a:pPr>
            <a:r>
              <a:rPr lang="en-US" dirty="0" smtClean="0"/>
              <a:t>Given an image or more, extract properties of the 3D world </a:t>
            </a:r>
          </a:p>
        </p:txBody>
      </p:sp>
      <p:pic>
        <p:nvPicPr>
          <p:cNvPr id="27652" name="Picture 4" descr="Picture1"/>
          <p:cNvPicPr>
            <a:picLocks noChangeAspect="1" noChangeArrowheads="1"/>
          </p:cNvPicPr>
          <p:nvPr/>
        </p:nvPicPr>
        <p:blipFill>
          <a:blip r:embed="rId3" cstate="print"/>
          <a:srcRect/>
          <a:stretch>
            <a:fillRect/>
          </a:stretch>
        </p:blipFill>
        <p:spPr bwMode="auto">
          <a:xfrm>
            <a:off x="762000" y="2819400"/>
            <a:ext cx="4953000" cy="3271838"/>
          </a:xfrm>
          <a:prstGeom prst="rect">
            <a:avLst/>
          </a:prstGeom>
          <a:noFill/>
          <a:ln w="9525">
            <a:noFill/>
            <a:miter lim="800000"/>
            <a:headEnd/>
            <a:tailEnd/>
          </a:ln>
        </p:spPr>
      </p:pic>
      <p:sp>
        <p:nvSpPr>
          <p:cNvPr id="106501" name="Text Box 5"/>
          <p:cNvSpPr txBox="1">
            <a:spLocks noChangeArrowheads="1"/>
          </p:cNvSpPr>
          <p:nvPr/>
        </p:nvSpPr>
        <p:spPr bwMode="auto">
          <a:xfrm>
            <a:off x="5867400" y="3048000"/>
            <a:ext cx="3276600" cy="2185988"/>
          </a:xfrm>
          <a:prstGeom prst="rect">
            <a:avLst/>
          </a:prstGeom>
          <a:noFill/>
          <a:ln w="9525">
            <a:noFill/>
            <a:miter lim="800000"/>
            <a:headEnd/>
            <a:tailEnd/>
          </a:ln>
          <a:effectLst/>
        </p:spPr>
        <p:txBody>
          <a:bodyPr>
            <a:spAutoFit/>
          </a:bodyPr>
          <a:lstStyle/>
          <a:p>
            <a:pPr>
              <a:buFontTx/>
              <a:buChar char="•"/>
            </a:pPr>
            <a:r>
              <a:rPr lang="en-US" sz="1600">
                <a:solidFill>
                  <a:schemeClr val="tx2"/>
                </a:solidFill>
                <a:effectLst>
                  <a:outerShdw blurRad="38100" dist="38100" dir="2700000" algn="tl">
                    <a:srgbClr val="000000"/>
                  </a:outerShdw>
                </a:effectLst>
                <a:latin typeface="Comic Sans MS" pitchFamily="64" charset="0"/>
              </a:rPr>
              <a:t>Traffic scene</a:t>
            </a:r>
          </a:p>
          <a:p>
            <a:pPr>
              <a:buFontTx/>
              <a:buChar char="•"/>
            </a:pPr>
            <a:r>
              <a:rPr lang="en-US" sz="1600">
                <a:solidFill>
                  <a:schemeClr val="tx2"/>
                </a:solidFill>
                <a:effectLst>
                  <a:outerShdw blurRad="38100" dist="38100" dir="2700000" algn="tl">
                    <a:srgbClr val="000000"/>
                  </a:outerShdw>
                </a:effectLst>
                <a:latin typeface="Comic Sans MS" pitchFamily="64" charset="0"/>
              </a:rPr>
              <a:t> Number of vehicles</a:t>
            </a:r>
          </a:p>
          <a:p>
            <a:pPr>
              <a:buFontTx/>
              <a:buChar char="•"/>
            </a:pPr>
            <a:r>
              <a:rPr lang="en-US" sz="1600">
                <a:solidFill>
                  <a:schemeClr val="tx2"/>
                </a:solidFill>
                <a:effectLst>
                  <a:outerShdw blurRad="38100" dist="38100" dir="2700000" algn="tl">
                    <a:srgbClr val="000000"/>
                  </a:outerShdw>
                </a:effectLst>
                <a:latin typeface="Comic Sans MS" pitchFamily="64" charset="0"/>
              </a:rPr>
              <a:t> Type of vehicles</a:t>
            </a:r>
          </a:p>
          <a:p>
            <a:pPr>
              <a:buFontTx/>
              <a:buChar char="•"/>
            </a:pPr>
            <a:r>
              <a:rPr lang="en-US" sz="1600">
                <a:solidFill>
                  <a:schemeClr val="tx2"/>
                </a:solidFill>
                <a:effectLst>
                  <a:outerShdw blurRad="38100" dist="38100" dir="2700000" algn="tl">
                    <a:srgbClr val="000000"/>
                  </a:outerShdw>
                </a:effectLst>
                <a:latin typeface="Comic Sans MS" pitchFamily="64" charset="0"/>
              </a:rPr>
              <a:t>  Location of closest obstacle</a:t>
            </a:r>
          </a:p>
          <a:p>
            <a:pPr>
              <a:buFontTx/>
              <a:buChar char="•"/>
            </a:pPr>
            <a:r>
              <a:rPr lang="en-US" sz="1600">
                <a:solidFill>
                  <a:schemeClr val="tx2"/>
                </a:solidFill>
                <a:effectLst>
                  <a:outerShdw blurRad="38100" dist="38100" dir="2700000" algn="tl">
                    <a:srgbClr val="000000"/>
                  </a:outerShdw>
                </a:effectLst>
                <a:latin typeface="Comic Sans MS" pitchFamily="64" charset="0"/>
              </a:rPr>
              <a:t> Assessment of congestion</a:t>
            </a:r>
          </a:p>
          <a:p>
            <a:pPr>
              <a:buFontTx/>
              <a:buChar char="•"/>
            </a:pPr>
            <a:r>
              <a:rPr lang="en-US" sz="1600">
                <a:solidFill>
                  <a:schemeClr val="tx2"/>
                </a:solidFill>
                <a:effectLst>
                  <a:outerShdw blurRad="38100" dist="38100" dir="2700000" algn="tl">
                    <a:srgbClr val="000000"/>
                  </a:outerShdw>
                </a:effectLst>
                <a:latin typeface="Comic Sans MS" pitchFamily="64" charset="0"/>
              </a:rPr>
              <a:t> Location of the scene captured</a:t>
            </a:r>
          </a:p>
          <a:p>
            <a:pPr>
              <a:buFontTx/>
              <a:buChar char="•"/>
            </a:pPr>
            <a:r>
              <a:rPr lang="en-US" sz="1600">
                <a:solidFill>
                  <a:schemeClr val="tx2"/>
                </a:solidFill>
                <a:effectLst>
                  <a:outerShdw blurRad="38100" dist="38100" dir="2700000" algn="tl">
                    <a:srgbClr val="000000"/>
                  </a:outerShdw>
                </a:effectLst>
                <a:latin typeface="Comic Sans MS" pitchFamily="64" charset="0"/>
              </a:rPr>
              <a:t> …</a:t>
            </a:r>
          </a:p>
          <a:p>
            <a:pPr>
              <a:buFontTx/>
              <a:buChar char="•"/>
            </a:pPr>
            <a:endParaRPr lang="en-US" sz="2400">
              <a:solidFill>
                <a:schemeClr val="tx2"/>
              </a:solidFill>
              <a:effectLst>
                <a:outerShdw blurRad="38100" dist="38100" dir="2700000" algn="tl">
                  <a:srgbClr val="000000"/>
                </a:outerShdw>
              </a:effectLst>
              <a:latin typeface="Comic Sans MS" pitchFamily="6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6501">
                                            <p:txEl>
                                              <p:pRg st="0" end="0"/>
                                            </p:txEl>
                                          </p:spTgt>
                                        </p:tgtEl>
                                        <p:attrNameLst>
                                          <p:attrName>style.visibility</p:attrName>
                                        </p:attrNameLst>
                                      </p:cBhvr>
                                      <p:to>
                                        <p:strVal val="visible"/>
                                      </p:to>
                                    </p:set>
                                    <p:anim calcmode="lin" valueType="num">
                                      <p:cBhvr additive="base">
                                        <p:cTn id="7" dur="500" fill="hold"/>
                                        <p:tgtEl>
                                          <p:spTgt spid="10650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650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6501">
                                            <p:txEl>
                                              <p:pRg st="1" end="1"/>
                                            </p:txEl>
                                          </p:spTgt>
                                        </p:tgtEl>
                                        <p:attrNameLst>
                                          <p:attrName>style.visibility</p:attrName>
                                        </p:attrNameLst>
                                      </p:cBhvr>
                                      <p:to>
                                        <p:strVal val="visible"/>
                                      </p:to>
                                    </p:set>
                                    <p:anim calcmode="lin" valueType="num">
                                      <p:cBhvr additive="base">
                                        <p:cTn id="13" dur="500" fill="hold"/>
                                        <p:tgtEl>
                                          <p:spTgt spid="10650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0650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06501">
                                            <p:txEl>
                                              <p:pRg st="2" end="2"/>
                                            </p:txEl>
                                          </p:spTgt>
                                        </p:tgtEl>
                                        <p:attrNameLst>
                                          <p:attrName>style.visibility</p:attrName>
                                        </p:attrNameLst>
                                      </p:cBhvr>
                                      <p:to>
                                        <p:strVal val="visible"/>
                                      </p:to>
                                    </p:set>
                                    <p:anim calcmode="lin" valueType="num">
                                      <p:cBhvr additive="base">
                                        <p:cTn id="19" dur="500" fill="hold"/>
                                        <p:tgtEl>
                                          <p:spTgt spid="106501">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650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6501">
                                            <p:txEl>
                                              <p:pRg st="3" end="3"/>
                                            </p:txEl>
                                          </p:spTgt>
                                        </p:tgtEl>
                                        <p:attrNameLst>
                                          <p:attrName>style.visibility</p:attrName>
                                        </p:attrNameLst>
                                      </p:cBhvr>
                                      <p:to>
                                        <p:strVal val="visible"/>
                                      </p:to>
                                    </p:set>
                                    <p:anim calcmode="lin" valueType="num">
                                      <p:cBhvr additive="base">
                                        <p:cTn id="25" dur="500" fill="hold"/>
                                        <p:tgtEl>
                                          <p:spTgt spid="106501">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0650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06501">
                                            <p:txEl>
                                              <p:pRg st="4" end="4"/>
                                            </p:txEl>
                                          </p:spTgt>
                                        </p:tgtEl>
                                        <p:attrNameLst>
                                          <p:attrName>style.visibility</p:attrName>
                                        </p:attrNameLst>
                                      </p:cBhvr>
                                      <p:to>
                                        <p:strVal val="visible"/>
                                      </p:to>
                                    </p:set>
                                    <p:anim calcmode="lin" valueType="num">
                                      <p:cBhvr additive="base">
                                        <p:cTn id="31" dur="500" fill="hold"/>
                                        <p:tgtEl>
                                          <p:spTgt spid="106501">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0650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06501">
                                            <p:txEl>
                                              <p:pRg st="5" end="5"/>
                                            </p:txEl>
                                          </p:spTgt>
                                        </p:tgtEl>
                                        <p:attrNameLst>
                                          <p:attrName>style.visibility</p:attrName>
                                        </p:attrNameLst>
                                      </p:cBhvr>
                                      <p:to>
                                        <p:strVal val="visible"/>
                                      </p:to>
                                    </p:set>
                                    <p:anim calcmode="lin" valueType="num">
                                      <p:cBhvr additive="base">
                                        <p:cTn id="37" dur="500" fill="hold"/>
                                        <p:tgtEl>
                                          <p:spTgt spid="106501">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0650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06501">
                                            <p:txEl>
                                              <p:pRg st="6" end="6"/>
                                            </p:txEl>
                                          </p:spTgt>
                                        </p:tgtEl>
                                        <p:attrNameLst>
                                          <p:attrName>style.visibility</p:attrName>
                                        </p:attrNameLst>
                                      </p:cBhvr>
                                      <p:to>
                                        <p:strVal val="visible"/>
                                      </p:to>
                                    </p:set>
                                    <p:anim calcmode="lin" valueType="num">
                                      <p:cBhvr additive="base">
                                        <p:cTn id="43" dur="500" fill="hold"/>
                                        <p:tgtEl>
                                          <p:spTgt spid="106501">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0650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1"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p:txBody>
          <a:bodyPr/>
          <a:lstStyle/>
          <a:p>
            <a:pPr eaLnBrk="1" hangingPunct="1">
              <a:defRPr/>
            </a:pPr>
            <a:r>
              <a:rPr lang="en-US" smtClean="0"/>
              <a:t>Computer Vision vs. Graphics</a:t>
            </a:r>
          </a:p>
        </p:txBody>
      </p:sp>
      <p:sp>
        <p:nvSpPr>
          <p:cNvPr id="61443" name="Rectangle 3"/>
          <p:cNvSpPr>
            <a:spLocks noGrp="1" noChangeArrowheads="1"/>
          </p:cNvSpPr>
          <p:nvPr>
            <p:ph idx="1"/>
          </p:nvPr>
        </p:nvSpPr>
        <p:spPr/>
        <p:txBody>
          <a:bodyPr>
            <a:normAutofit lnSpcReduction="10000"/>
          </a:bodyPr>
          <a:lstStyle/>
          <a:p>
            <a:pPr eaLnBrk="1" hangingPunct="1"/>
            <a:r>
              <a:rPr lang="en-US" smtClean="0"/>
              <a:t>3D</a:t>
            </a:r>
            <a:r>
              <a:rPr lang="en-US" smtClean="0">
                <a:sym typeface="ZapfDingbats" pitchFamily="82" charset="2"/>
              </a:rPr>
              <a:t>2D implies information loss</a:t>
            </a:r>
            <a:br>
              <a:rPr lang="en-US" smtClean="0">
                <a:sym typeface="ZapfDingbats" pitchFamily="82" charset="2"/>
              </a:rPr>
            </a:br>
            <a:r>
              <a:rPr lang="en-US" smtClean="0">
                <a:sym typeface="ZapfDingbats" pitchFamily="82" charset="2"/>
              </a:rPr>
              <a:t/>
            </a:r>
            <a:br>
              <a:rPr lang="en-US" smtClean="0">
                <a:sym typeface="ZapfDingbats" pitchFamily="82" charset="2"/>
              </a:rPr>
            </a:br>
            <a:r>
              <a:rPr lang="en-US" smtClean="0">
                <a:sym typeface="ZapfDingbats" pitchFamily="82" charset="2"/>
              </a:rPr>
              <a:t/>
            </a:r>
            <a:br>
              <a:rPr lang="en-US" smtClean="0">
                <a:sym typeface="ZapfDingbats" pitchFamily="82" charset="2"/>
              </a:rPr>
            </a:br>
            <a:r>
              <a:rPr lang="en-US" smtClean="0">
                <a:sym typeface="ZapfDingbats" pitchFamily="82" charset="2"/>
              </a:rPr>
              <a:t/>
            </a:r>
            <a:br>
              <a:rPr lang="en-US" smtClean="0">
                <a:sym typeface="ZapfDingbats" pitchFamily="82" charset="2"/>
              </a:rPr>
            </a:br>
            <a:r>
              <a:rPr lang="en-US" smtClean="0">
                <a:sym typeface="ZapfDingbats" pitchFamily="82" charset="2"/>
              </a:rPr>
              <a:t/>
            </a:r>
            <a:br>
              <a:rPr lang="en-US" smtClean="0">
                <a:sym typeface="ZapfDingbats" pitchFamily="82" charset="2"/>
              </a:rPr>
            </a:br>
            <a:r>
              <a:rPr lang="en-US" smtClean="0">
                <a:sym typeface="ZapfDingbats" pitchFamily="82" charset="2"/>
              </a:rPr>
              <a:t/>
            </a:r>
            <a:br>
              <a:rPr lang="en-US" smtClean="0">
                <a:sym typeface="ZapfDingbats" pitchFamily="82" charset="2"/>
              </a:rPr>
            </a:br>
            <a:endParaRPr lang="en-US" smtClean="0">
              <a:sym typeface="ZapfDingbats" pitchFamily="82" charset="2"/>
            </a:endParaRPr>
          </a:p>
          <a:p>
            <a:pPr eaLnBrk="1" hangingPunct="1"/>
            <a:r>
              <a:rPr lang="en-US" smtClean="0">
                <a:solidFill>
                  <a:srgbClr val="FF0000"/>
                </a:solidFill>
                <a:sym typeface="ZapfDingbats" pitchFamily="82" charset="2"/>
              </a:rPr>
              <a:t>sensitivity</a:t>
            </a:r>
            <a:r>
              <a:rPr lang="en-US" smtClean="0">
                <a:sym typeface="ZapfDingbats" pitchFamily="82" charset="2"/>
              </a:rPr>
              <a:t> to errors</a:t>
            </a:r>
          </a:p>
          <a:p>
            <a:pPr eaLnBrk="1" hangingPunct="1"/>
            <a:r>
              <a:rPr lang="en-US" smtClean="0">
                <a:sym typeface="ZapfDingbats" pitchFamily="82" charset="2"/>
              </a:rPr>
              <a:t>need for </a:t>
            </a:r>
            <a:r>
              <a:rPr lang="en-US" smtClean="0">
                <a:solidFill>
                  <a:srgbClr val="FF0000"/>
                </a:solidFill>
                <a:sym typeface="ZapfDingbats" pitchFamily="82" charset="2"/>
              </a:rPr>
              <a:t>models</a:t>
            </a:r>
            <a:endParaRPr lang="en-US" smtClean="0"/>
          </a:p>
        </p:txBody>
      </p:sp>
      <p:grpSp>
        <p:nvGrpSpPr>
          <p:cNvPr id="29700" name="Group 4"/>
          <p:cNvGrpSpPr>
            <a:grpSpLocks/>
          </p:cNvGrpSpPr>
          <p:nvPr/>
        </p:nvGrpSpPr>
        <p:grpSpPr bwMode="auto">
          <a:xfrm>
            <a:off x="1143000" y="2057400"/>
            <a:ext cx="6400800" cy="2362200"/>
            <a:chOff x="576" y="2592"/>
            <a:chExt cx="4032" cy="1488"/>
          </a:xfrm>
        </p:grpSpPr>
        <p:graphicFrame>
          <p:nvGraphicFramePr>
            <p:cNvPr id="29701" name="Object 5"/>
            <p:cNvGraphicFramePr>
              <a:graphicFrameLocks noChangeAspect="1"/>
            </p:cNvGraphicFramePr>
            <p:nvPr/>
          </p:nvGraphicFramePr>
          <p:xfrm>
            <a:off x="2542" y="3072"/>
            <a:ext cx="677" cy="467"/>
          </p:xfrm>
          <a:graphic>
            <a:graphicData uri="http://schemas.openxmlformats.org/presentationml/2006/ole">
              <p:oleObj spid="_x0000_s29701" name="Clip" r:id="rId4" imgW="4006850" imgH="2767013" progId="MS_ClipArt_Gallery.2">
                <p:embed/>
              </p:oleObj>
            </a:graphicData>
          </a:graphic>
        </p:graphicFrame>
        <p:graphicFrame>
          <p:nvGraphicFramePr>
            <p:cNvPr id="29702" name="Object 6"/>
            <p:cNvGraphicFramePr>
              <a:graphicFrameLocks noChangeAspect="1"/>
            </p:cNvGraphicFramePr>
            <p:nvPr/>
          </p:nvGraphicFramePr>
          <p:xfrm>
            <a:off x="576" y="2832"/>
            <a:ext cx="1381" cy="1088"/>
          </p:xfrm>
          <a:graphic>
            <a:graphicData uri="http://schemas.openxmlformats.org/presentationml/2006/ole">
              <p:oleObj spid="_x0000_s29702" name="Clip" r:id="rId5" imgW="2954338" imgH="2327275" progId="MS_ClipArt_Gallery.2">
                <p:embed/>
              </p:oleObj>
            </a:graphicData>
          </a:graphic>
        </p:graphicFrame>
        <p:grpSp>
          <p:nvGrpSpPr>
            <p:cNvPr id="29703" name="Group 7"/>
            <p:cNvGrpSpPr>
              <a:grpSpLocks/>
            </p:cNvGrpSpPr>
            <p:nvPr/>
          </p:nvGrpSpPr>
          <p:grpSpPr bwMode="auto">
            <a:xfrm>
              <a:off x="3936" y="2832"/>
              <a:ext cx="672" cy="1247"/>
              <a:chOff x="4176" y="1200"/>
              <a:chExt cx="1056" cy="1680"/>
            </a:xfrm>
          </p:grpSpPr>
          <p:graphicFrame>
            <p:nvGraphicFramePr>
              <p:cNvPr id="29710" name="Object 8"/>
              <p:cNvGraphicFramePr>
                <a:graphicFrameLocks noChangeAspect="1"/>
              </p:cNvGraphicFramePr>
              <p:nvPr/>
            </p:nvGraphicFramePr>
            <p:xfrm>
              <a:off x="4320" y="1488"/>
              <a:ext cx="709" cy="1012"/>
            </p:xfrm>
            <a:graphic>
              <a:graphicData uri="http://schemas.openxmlformats.org/presentationml/2006/ole">
                <p:oleObj spid="_x0000_s29710" name="Clip" r:id="rId6" imgW="2954338" imgH="2327275" progId="MS_ClipArt_Gallery.2">
                  <p:embed/>
                </p:oleObj>
              </a:graphicData>
            </a:graphic>
          </p:graphicFrame>
          <p:sp>
            <p:nvSpPr>
              <p:cNvPr id="29711" name="Freeform 9"/>
              <p:cNvSpPr>
                <a:spLocks/>
              </p:cNvSpPr>
              <p:nvPr/>
            </p:nvSpPr>
            <p:spPr bwMode="auto">
              <a:xfrm>
                <a:off x="4176" y="1200"/>
                <a:ext cx="1056" cy="1680"/>
              </a:xfrm>
              <a:custGeom>
                <a:avLst/>
                <a:gdLst>
                  <a:gd name="T0" fmla="*/ 0 w 1056"/>
                  <a:gd name="T1" fmla="*/ 0 h 1680"/>
                  <a:gd name="T2" fmla="*/ 1056 w 1056"/>
                  <a:gd name="T3" fmla="*/ 480 h 1680"/>
                  <a:gd name="T4" fmla="*/ 1056 w 1056"/>
                  <a:gd name="T5" fmla="*/ 1680 h 1680"/>
                  <a:gd name="T6" fmla="*/ 0 w 1056"/>
                  <a:gd name="T7" fmla="*/ 1200 h 1680"/>
                  <a:gd name="T8" fmla="*/ 0 w 1056"/>
                  <a:gd name="T9" fmla="*/ 0 h 1680"/>
                  <a:gd name="T10" fmla="*/ 0 60000 65536"/>
                  <a:gd name="T11" fmla="*/ 0 60000 65536"/>
                  <a:gd name="T12" fmla="*/ 0 60000 65536"/>
                  <a:gd name="T13" fmla="*/ 0 60000 65536"/>
                  <a:gd name="T14" fmla="*/ 0 60000 65536"/>
                  <a:gd name="T15" fmla="*/ 0 w 1056"/>
                  <a:gd name="T16" fmla="*/ 0 h 1680"/>
                  <a:gd name="T17" fmla="*/ 1056 w 1056"/>
                  <a:gd name="T18" fmla="*/ 1680 h 1680"/>
                </a:gdLst>
                <a:ahLst/>
                <a:cxnLst>
                  <a:cxn ang="T10">
                    <a:pos x="T0" y="T1"/>
                  </a:cxn>
                  <a:cxn ang="T11">
                    <a:pos x="T2" y="T3"/>
                  </a:cxn>
                  <a:cxn ang="T12">
                    <a:pos x="T4" y="T5"/>
                  </a:cxn>
                  <a:cxn ang="T13">
                    <a:pos x="T6" y="T7"/>
                  </a:cxn>
                  <a:cxn ang="T14">
                    <a:pos x="T8" y="T9"/>
                  </a:cxn>
                </a:cxnLst>
                <a:rect l="T15" t="T16" r="T17" b="T18"/>
                <a:pathLst>
                  <a:path w="1056" h="1680">
                    <a:moveTo>
                      <a:pt x="0" y="0"/>
                    </a:moveTo>
                    <a:lnTo>
                      <a:pt x="1056" y="480"/>
                    </a:lnTo>
                    <a:lnTo>
                      <a:pt x="1056" y="1680"/>
                    </a:lnTo>
                    <a:lnTo>
                      <a:pt x="0" y="1200"/>
                    </a:lnTo>
                    <a:lnTo>
                      <a:pt x="0" y="0"/>
                    </a:lnTo>
                    <a:close/>
                  </a:path>
                </a:pathLst>
              </a:custGeom>
              <a:noFill/>
              <a:ln w="9525">
                <a:solidFill>
                  <a:schemeClr val="tx1"/>
                </a:solidFill>
                <a:round/>
                <a:headEnd/>
                <a:tailEnd/>
              </a:ln>
            </p:spPr>
            <p:txBody>
              <a:bodyPr wrap="none" anchor="ctr"/>
              <a:lstStyle/>
              <a:p>
                <a:endParaRPr lang="en-US"/>
              </a:p>
            </p:txBody>
          </p:sp>
        </p:grpSp>
        <p:grpSp>
          <p:nvGrpSpPr>
            <p:cNvPr id="29704" name="Group 10"/>
            <p:cNvGrpSpPr>
              <a:grpSpLocks/>
            </p:cNvGrpSpPr>
            <p:nvPr/>
          </p:nvGrpSpPr>
          <p:grpSpPr bwMode="auto">
            <a:xfrm>
              <a:off x="2160" y="2592"/>
              <a:ext cx="1440" cy="432"/>
              <a:chOff x="2150" y="2688"/>
              <a:chExt cx="1440" cy="432"/>
            </a:xfrm>
          </p:grpSpPr>
          <p:sp>
            <p:nvSpPr>
              <p:cNvPr id="29708" name="AutoShape 11"/>
              <p:cNvSpPr>
                <a:spLocks noChangeArrowheads="1"/>
              </p:cNvSpPr>
              <p:nvPr/>
            </p:nvSpPr>
            <p:spPr bwMode="auto">
              <a:xfrm>
                <a:off x="2150" y="2976"/>
                <a:ext cx="1440" cy="144"/>
              </a:xfrm>
              <a:prstGeom prst="rightArrow">
                <a:avLst>
                  <a:gd name="adj1" fmla="val 50000"/>
                  <a:gd name="adj2" fmla="val 250000"/>
                </a:avLst>
              </a:prstGeom>
              <a:solidFill>
                <a:schemeClr val="accent2"/>
              </a:solidFill>
              <a:ln w="9525">
                <a:solidFill>
                  <a:schemeClr val="tx1"/>
                </a:solidFill>
                <a:miter lim="800000"/>
                <a:headEnd/>
                <a:tailEnd/>
              </a:ln>
            </p:spPr>
            <p:txBody>
              <a:bodyPr wrap="none" anchor="ctr"/>
              <a:lstStyle/>
              <a:p>
                <a:endParaRPr lang="en-US" altLang="en-US"/>
              </a:p>
            </p:txBody>
          </p:sp>
          <p:sp>
            <p:nvSpPr>
              <p:cNvPr id="29709" name="Text Box 12"/>
              <p:cNvSpPr txBox="1">
                <a:spLocks noChangeArrowheads="1"/>
              </p:cNvSpPr>
              <p:nvPr/>
            </p:nvSpPr>
            <p:spPr bwMode="auto">
              <a:xfrm>
                <a:off x="2448" y="2688"/>
                <a:ext cx="843" cy="288"/>
              </a:xfrm>
              <a:prstGeom prst="rect">
                <a:avLst/>
              </a:prstGeom>
              <a:noFill/>
              <a:ln w="9525">
                <a:noFill/>
                <a:miter lim="800000"/>
                <a:headEnd/>
                <a:tailEnd/>
              </a:ln>
            </p:spPr>
            <p:txBody>
              <a:bodyPr wrap="none">
                <a:spAutoFit/>
              </a:bodyPr>
              <a:lstStyle/>
              <a:p>
                <a:r>
                  <a:rPr lang="en-US" altLang="en-US" sz="2400">
                    <a:latin typeface="Arial" charset="0"/>
                  </a:rPr>
                  <a:t>graphics</a:t>
                </a:r>
              </a:p>
            </p:txBody>
          </p:sp>
        </p:grpSp>
        <p:grpSp>
          <p:nvGrpSpPr>
            <p:cNvPr id="29705" name="Group 13"/>
            <p:cNvGrpSpPr>
              <a:grpSpLocks/>
            </p:cNvGrpSpPr>
            <p:nvPr/>
          </p:nvGrpSpPr>
          <p:grpSpPr bwMode="auto">
            <a:xfrm>
              <a:off x="2112" y="3648"/>
              <a:ext cx="1440" cy="432"/>
              <a:chOff x="2161" y="3696"/>
              <a:chExt cx="1440" cy="432"/>
            </a:xfrm>
          </p:grpSpPr>
          <p:sp>
            <p:nvSpPr>
              <p:cNvPr id="29706" name="AutoShape 14"/>
              <p:cNvSpPr>
                <a:spLocks noChangeArrowheads="1"/>
              </p:cNvSpPr>
              <p:nvPr/>
            </p:nvSpPr>
            <p:spPr bwMode="auto">
              <a:xfrm flipH="1">
                <a:off x="2161" y="3984"/>
                <a:ext cx="1440" cy="144"/>
              </a:xfrm>
              <a:prstGeom prst="rightArrow">
                <a:avLst>
                  <a:gd name="adj1" fmla="val 50000"/>
                  <a:gd name="adj2" fmla="val 250000"/>
                </a:avLst>
              </a:prstGeom>
              <a:solidFill>
                <a:schemeClr val="accent2"/>
              </a:solidFill>
              <a:ln w="9525">
                <a:solidFill>
                  <a:schemeClr val="tx1"/>
                </a:solidFill>
                <a:miter lim="800000"/>
                <a:headEnd/>
                <a:tailEnd/>
              </a:ln>
            </p:spPr>
            <p:txBody>
              <a:bodyPr wrap="none" anchor="ctr"/>
              <a:lstStyle/>
              <a:p>
                <a:endParaRPr lang="en-US" altLang="en-US"/>
              </a:p>
            </p:txBody>
          </p:sp>
          <p:sp>
            <p:nvSpPr>
              <p:cNvPr id="29707" name="Text Box 15"/>
              <p:cNvSpPr txBox="1">
                <a:spLocks noChangeArrowheads="1"/>
              </p:cNvSpPr>
              <p:nvPr/>
            </p:nvSpPr>
            <p:spPr bwMode="auto">
              <a:xfrm>
                <a:off x="2577" y="3696"/>
                <a:ext cx="608" cy="288"/>
              </a:xfrm>
              <a:prstGeom prst="rect">
                <a:avLst/>
              </a:prstGeom>
              <a:noFill/>
              <a:ln w="9525">
                <a:noFill/>
                <a:miter lim="800000"/>
                <a:headEnd/>
                <a:tailEnd/>
              </a:ln>
            </p:spPr>
            <p:txBody>
              <a:bodyPr wrap="none">
                <a:spAutoFit/>
              </a:bodyPr>
              <a:lstStyle/>
              <a:p>
                <a:r>
                  <a:rPr lang="en-US" altLang="en-US" sz="2400">
                    <a:latin typeface="Arial" charset="0"/>
                  </a:rPr>
                  <a:t>vision</a:t>
                </a:r>
              </a:p>
            </p:txBody>
          </p:sp>
        </p:gr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t>Computer Vision vs. Machine Learning</a:t>
            </a:r>
          </a:p>
        </p:txBody>
      </p:sp>
      <p:sp>
        <p:nvSpPr>
          <p:cNvPr id="3" name="Content Placeholder 2"/>
          <p:cNvSpPr>
            <a:spLocks noGrp="1"/>
          </p:cNvSpPr>
          <p:nvPr>
            <p:ph idx="1"/>
          </p:nvPr>
        </p:nvSpPr>
        <p:spPr/>
        <p:txBody>
          <a:bodyPr>
            <a:normAutofit fontScale="92500"/>
          </a:bodyPr>
          <a:lstStyle/>
          <a:p>
            <a:pPr eaLnBrk="1" hangingPunct="1">
              <a:defRPr/>
            </a:pPr>
            <a:r>
              <a:rPr lang="en-US" b="1" dirty="0" smtClean="0"/>
              <a:t>Machine learning</a:t>
            </a:r>
            <a:r>
              <a:rPr lang="en-US" dirty="0" smtClean="0"/>
              <a:t> is a scientific discipline that is concerned with the design and development of algorithms that allow computers to change behavior based on data, such as from sensor data or databases  (from Wikipedia)</a:t>
            </a:r>
          </a:p>
          <a:p>
            <a:pPr eaLnBrk="1" hangingPunct="1">
              <a:defRPr/>
            </a:pPr>
            <a:r>
              <a:rPr lang="en-US" dirty="0" smtClean="0"/>
              <a:t>A major focus of machine learning research is to automatically learn to recognize complex patterns and make intelligent decisions based on data.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t>Computer Vision vs. Machine Learning</a:t>
            </a:r>
          </a:p>
        </p:txBody>
      </p:sp>
      <p:sp>
        <p:nvSpPr>
          <p:cNvPr id="3" name="Content Placeholder 2"/>
          <p:cNvSpPr>
            <a:spLocks noGrp="1"/>
          </p:cNvSpPr>
          <p:nvPr>
            <p:ph idx="1"/>
          </p:nvPr>
        </p:nvSpPr>
        <p:spPr/>
        <p:txBody>
          <a:bodyPr>
            <a:normAutofit fontScale="92500" lnSpcReduction="20000"/>
          </a:bodyPr>
          <a:lstStyle/>
          <a:p>
            <a:pPr eaLnBrk="1" hangingPunct="1"/>
            <a:r>
              <a:rPr lang="en-US" smtClean="0"/>
              <a:t>Machine Learning is very useful for Computer Vision (e.g., learning for vision)</a:t>
            </a:r>
          </a:p>
          <a:p>
            <a:pPr eaLnBrk="1" hangingPunct="1"/>
            <a:r>
              <a:rPr lang="en-US" smtClean="0"/>
              <a:t> Computer Vision is more than just learning</a:t>
            </a:r>
          </a:p>
          <a:p>
            <a:pPr lvl="1" eaLnBrk="1" hangingPunct="1"/>
            <a:r>
              <a:rPr lang="en-US" smtClean="0"/>
              <a:t>Modeling</a:t>
            </a:r>
          </a:p>
          <a:p>
            <a:pPr lvl="1" eaLnBrk="1" hangingPunct="1"/>
            <a:r>
              <a:rPr lang="en-US" smtClean="0"/>
              <a:t>Example based learning</a:t>
            </a:r>
          </a:p>
          <a:p>
            <a:pPr eaLnBrk="1" hangingPunct="1"/>
            <a:r>
              <a:rPr lang="en-US" smtClean="0"/>
              <a:t>In Machine Learning, it usually does not care about how to obtain the data or sensors</a:t>
            </a:r>
          </a:p>
          <a:p>
            <a:pPr eaLnBrk="1" hangingPunct="1"/>
            <a:r>
              <a:rPr lang="en-US" smtClean="0"/>
              <a:t>In Computer Vision, we care how to obtain the visual data (sensor design, active vision), how to represent the visual data, and others</a:t>
            </a:r>
          </a:p>
          <a:p>
            <a:pPr eaLnBrk="1" hangingPunct="1"/>
            <a:endParaRPr lang="en-US"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1504</TotalTime>
  <Words>1337</Words>
  <Application>Microsoft Office PowerPoint</Application>
  <PresentationFormat>On-screen Show (4:3)</PresentationFormat>
  <Paragraphs>275</Paragraphs>
  <Slides>59</Slides>
  <Notes>35</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6" baseType="lpstr">
      <vt:lpstr>Garamond</vt:lpstr>
      <vt:lpstr>Arial</vt:lpstr>
      <vt:lpstr>Wingdings</vt:lpstr>
      <vt:lpstr>Comic Sans MS</vt:lpstr>
      <vt:lpstr>ZapfDingbats</vt:lpstr>
      <vt:lpstr>Office Theme</vt:lpstr>
      <vt:lpstr>Microsoft Clip Gallery</vt:lpstr>
      <vt:lpstr> Computer Vision </vt:lpstr>
      <vt:lpstr>Slide 2</vt:lpstr>
      <vt:lpstr>Slide 3</vt:lpstr>
      <vt:lpstr>Slide 4</vt:lpstr>
      <vt:lpstr>Slide 5</vt:lpstr>
      <vt:lpstr>What is Computer Vision?</vt:lpstr>
      <vt:lpstr>Computer Vision vs. Graphics</vt:lpstr>
      <vt:lpstr>Computer Vision vs. Machine Learning</vt:lpstr>
      <vt:lpstr>Computer Vision vs. Machine Learning</vt:lpstr>
      <vt:lpstr>Vision</vt:lpstr>
      <vt:lpstr>Computer Vision</vt:lpstr>
      <vt:lpstr>Why Computer Vision</vt:lpstr>
      <vt:lpstr>Computer Vision Examples</vt:lpstr>
      <vt:lpstr>“Yes” Instances</vt:lpstr>
      <vt:lpstr>“No” Instances</vt:lpstr>
      <vt:lpstr>Some Computer Vision Topics</vt:lpstr>
      <vt:lpstr>Imaging Geometry</vt:lpstr>
      <vt:lpstr>Camera Modeling</vt:lpstr>
      <vt:lpstr>Image Filtering and Enhancing</vt:lpstr>
      <vt:lpstr>Image Filtering and Enhancing (cont.)</vt:lpstr>
      <vt:lpstr>Region Segmentation</vt:lpstr>
      <vt:lpstr>Color</vt:lpstr>
      <vt:lpstr>Texture</vt:lpstr>
      <vt:lpstr> Image Restoration</vt:lpstr>
      <vt:lpstr>Perceptual Organization</vt:lpstr>
      <vt:lpstr>Perceptual Organization</vt:lpstr>
      <vt:lpstr>Shape Analysis</vt:lpstr>
      <vt:lpstr>Stereo</vt:lpstr>
      <vt:lpstr>Motion and Optical Flow</vt:lpstr>
      <vt:lpstr>High Level Vision</vt:lpstr>
      <vt:lpstr>Image Mosaic</vt:lpstr>
      <vt:lpstr>One Very Successful Example</vt:lpstr>
      <vt:lpstr>Outline</vt:lpstr>
      <vt:lpstr>Applications</vt:lpstr>
      <vt:lpstr>Current State of the Art</vt:lpstr>
      <vt:lpstr>Optical character recognition (OCR)</vt:lpstr>
      <vt:lpstr>Face detection</vt:lpstr>
      <vt:lpstr>Smile detection?</vt:lpstr>
      <vt:lpstr>Object recognition (in supermarkets)</vt:lpstr>
      <vt:lpstr>Face recognition</vt:lpstr>
      <vt:lpstr>Vision-based biometrics</vt:lpstr>
      <vt:lpstr>Login without a password…</vt:lpstr>
      <vt:lpstr>Object recognition (in mobile phones)</vt:lpstr>
      <vt:lpstr>Special effects:  shape capture</vt:lpstr>
      <vt:lpstr>Special effects:  motion capture</vt:lpstr>
      <vt:lpstr>Smart cars</vt:lpstr>
      <vt:lpstr>Vision-based interaction (and games)</vt:lpstr>
      <vt:lpstr>Vision in space</vt:lpstr>
      <vt:lpstr>Robotics</vt:lpstr>
      <vt:lpstr>Medical imaging</vt:lpstr>
      <vt:lpstr>Current state of the art</vt:lpstr>
      <vt:lpstr>Outline</vt:lpstr>
      <vt:lpstr>Computer Vision focuses on:</vt:lpstr>
      <vt:lpstr>Related disciplines</vt:lpstr>
      <vt:lpstr>Active Research Topics</vt:lpstr>
      <vt:lpstr>Outline</vt:lpstr>
      <vt:lpstr>Computer Vision Publications</vt:lpstr>
      <vt:lpstr>Importance of CV</vt:lpstr>
      <vt:lpstr>Computer Vision Publications</vt:lpstr>
    </vt:vector>
  </TitlesOfParts>
  <Company>NCCU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creator>Guo</dc:creator>
  <cp:lastModifiedBy>Dharm Raj</cp:lastModifiedBy>
  <cp:revision>142</cp:revision>
  <dcterms:created xsi:type="dcterms:W3CDTF">2006-08-21T13:48:16Z</dcterms:created>
  <dcterms:modified xsi:type="dcterms:W3CDTF">2019-04-16T14:50:52Z</dcterms:modified>
</cp:coreProperties>
</file>